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harts/chart1.xml" ContentType="application/vnd.openxmlformats-officedocument.drawingml.chart+xml"/>
  <Override PartName="/ppt/drawings/drawing1.xml" ContentType="application/vnd.openxmlformats-officedocument.drawingml.chartshapes+xml"/>
  <Override PartName="/ppt/notesSlides/notesSlide1.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08" r:id="rId2"/>
  </p:sldMasterIdLst>
  <p:notesMasterIdLst>
    <p:notesMasterId r:id="rId20"/>
  </p:notesMasterIdLst>
  <p:handoutMasterIdLst>
    <p:handoutMasterId r:id="rId21"/>
  </p:handoutMasterIdLst>
  <p:sldIdLst>
    <p:sldId id="286" r:id="rId3"/>
    <p:sldId id="291" r:id="rId4"/>
    <p:sldId id="292" r:id="rId5"/>
    <p:sldId id="293" r:id="rId6"/>
    <p:sldId id="294" r:id="rId7"/>
    <p:sldId id="295" r:id="rId8"/>
    <p:sldId id="296" r:id="rId9"/>
    <p:sldId id="1038" r:id="rId10"/>
    <p:sldId id="1060" r:id="rId11"/>
    <p:sldId id="1061" r:id="rId12"/>
    <p:sldId id="1062" r:id="rId13"/>
    <p:sldId id="297" r:id="rId14"/>
    <p:sldId id="1063" r:id="rId15"/>
    <p:sldId id="1064" r:id="rId16"/>
    <p:sldId id="1065" r:id="rId17"/>
    <p:sldId id="1066" r:id="rId18"/>
    <p:sldId id="298"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rge Eliecer Gómez Quintero" initials="JEGQ"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0000"/>
    <a:srgbClr val="580000"/>
    <a:srgbClr val="B3A2C6"/>
    <a:srgbClr val="570140"/>
    <a:srgbClr val="A3C5C6"/>
    <a:srgbClr val="213315"/>
    <a:srgbClr val="55FFFF"/>
    <a:srgbClr val="00FF00"/>
    <a:srgbClr val="FFFFFF"/>
    <a:srgbClr val="2038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56" autoAdjust="0"/>
    <p:restoredTop sz="94660"/>
  </p:normalViewPr>
  <p:slideViewPr>
    <p:cSldViewPr snapToGrid="0">
      <p:cViewPr varScale="1">
        <p:scale>
          <a:sx n="74" d="100"/>
          <a:sy n="74" d="100"/>
        </p:scale>
        <p:origin x="-64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Diana\Documents\ALCALDIA_OCI\FENECIMIENT\FENECIMIENTO%20CUENTA%20ENTIDADES%20DISTRITALES%20RESULTADOS%20PGRA%20VIGENCIA%202019.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Diana\Documents\ALCALDIA_OCI\FENECIMIENT\FENECIMIENTO%20CUENTA%20ENTIDADES%20DISTRITALES%20RESULTADOS%20PGRA%20VIGENCIA%202019.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Diana\Documents\ALCALDIA_OCI\FENECIMIENT\FENECIMIENTO%20CUENTA%20ENTIDADES%20DISTRITALES%20RESULTADOS%20PGRA%20VIGENCIA%2020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750" b="0" i="0" u="none" strike="noStrike" kern="1200" spc="0" baseline="0">
                <a:solidFill>
                  <a:srgbClr val="0070C0"/>
                </a:solidFill>
                <a:effectLst/>
                <a:latin typeface="+mn-lt"/>
                <a:ea typeface="+mn-ea"/>
                <a:cs typeface="+mn-cs"/>
              </a:defRPr>
            </a:pPr>
            <a:r>
              <a:rPr lang="es-ES_tradnl" sz="1750" b="1" i="0" u="none" strike="noStrike" baseline="0" dirty="0">
                <a:solidFill>
                  <a:srgbClr val="0070C0"/>
                </a:solidFill>
                <a:effectLst/>
              </a:rPr>
              <a:t>Comportamiento</a:t>
            </a:r>
            <a:r>
              <a:rPr lang="es-ES" sz="1750" b="1" i="0" u="none" strike="noStrike" baseline="0" dirty="0">
                <a:solidFill>
                  <a:srgbClr val="0070C0"/>
                </a:solidFill>
                <a:effectLst/>
              </a:rPr>
              <a:t> Fenecimiento de la Cuenta en el Distrito Capital (2012 a 2019</a:t>
            </a:r>
            <a:r>
              <a:rPr lang="es-ES" sz="1750" b="1" i="0" u="none" strike="noStrike" baseline="0" dirty="0" smtClean="0">
                <a:solidFill>
                  <a:srgbClr val="0070C0"/>
                </a:solidFill>
                <a:effectLst/>
              </a:rPr>
              <a:t>) Contraloría de Bogotá</a:t>
            </a:r>
            <a:endParaRPr lang="es-CO" sz="1750" dirty="0">
              <a:solidFill>
                <a:srgbClr val="0070C0"/>
              </a:solidFill>
              <a:effectLst/>
            </a:endParaRPr>
          </a:p>
        </c:rich>
      </c:tx>
      <c:layout>
        <c:manualLayout>
          <c:xMode val="edge"/>
          <c:yMode val="edge"/>
          <c:x val="0.15869729544676481"/>
          <c:y val="2.5865267737188925E-2"/>
        </c:manualLayout>
      </c:layout>
      <c:overlay val="0"/>
      <c:spPr>
        <a:noFill/>
        <a:ln>
          <a:noFill/>
        </a:ln>
        <a:effectLst/>
      </c:spPr>
    </c:title>
    <c:autoTitleDeleted val="0"/>
    <c:plotArea>
      <c:layout>
        <c:manualLayout>
          <c:layoutTarget val="inner"/>
          <c:xMode val="edge"/>
          <c:yMode val="edge"/>
          <c:x val="4.7944677396081686E-2"/>
          <c:y val="0.13368588608010509"/>
          <c:w val="0.8918578341743284"/>
          <c:h val="0.70809295521140336"/>
        </c:manualLayout>
      </c:layout>
      <c:barChart>
        <c:barDir val="col"/>
        <c:grouping val="clustered"/>
        <c:varyColors val="0"/>
        <c:ser>
          <c:idx val="0"/>
          <c:order val="0"/>
          <c:tx>
            <c:strRef>
              <c:f>'COMPORTAMIENTO FTO CTA VCIAS'!$C$55</c:f>
              <c:strCache>
                <c:ptCount val="1"/>
                <c:pt idx="0">
                  <c:v>SI  FENECIMEINTO DE LA CUENTA </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'COMPORTAMIENTO FTO CTA VCIAS'!$D$54:$K$54</c:f>
              <c:numCache>
                <c:formatCode>General</c:formatCode>
                <c:ptCount val="8"/>
                <c:pt idx="0">
                  <c:v>2012</c:v>
                </c:pt>
                <c:pt idx="1">
                  <c:v>2013</c:v>
                </c:pt>
                <c:pt idx="2">
                  <c:v>2014</c:v>
                </c:pt>
                <c:pt idx="3">
                  <c:v>2015</c:v>
                </c:pt>
                <c:pt idx="4">
                  <c:v>2016</c:v>
                </c:pt>
                <c:pt idx="5">
                  <c:v>2017</c:v>
                </c:pt>
                <c:pt idx="6">
                  <c:v>2018</c:v>
                </c:pt>
                <c:pt idx="7">
                  <c:v>2019</c:v>
                </c:pt>
              </c:numCache>
            </c:numRef>
          </c:cat>
          <c:val>
            <c:numRef>
              <c:f>'COMPORTAMIENTO FTO CTA VCIAS'!$D$55:$K$55</c:f>
              <c:numCache>
                <c:formatCode>General</c:formatCode>
                <c:ptCount val="8"/>
                <c:pt idx="0">
                  <c:v>19</c:v>
                </c:pt>
                <c:pt idx="1">
                  <c:v>17</c:v>
                </c:pt>
                <c:pt idx="2">
                  <c:v>26</c:v>
                </c:pt>
                <c:pt idx="3">
                  <c:v>25</c:v>
                </c:pt>
                <c:pt idx="4">
                  <c:v>32</c:v>
                </c:pt>
                <c:pt idx="5">
                  <c:v>40</c:v>
                </c:pt>
                <c:pt idx="6">
                  <c:v>41</c:v>
                </c:pt>
                <c:pt idx="7">
                  <c:v>43</c:v>
                </c:pt>
              </c:numCache>
            </c:numRef>
          </c:val>
          <c:extLst xmlns:c16r2="http://schemas.microsoft.com/office/drawing/2015/06/chart">
            <c:ext xmlns:c16="http://schemas.microsoft.com/office/drawing/2014/chart" uri="{C3380CC4-5D6E-409C-BE32-E72D297353CC}">
              <c16:uniqueId val="{00000000-13AA-4B2D-976F-82A82095D290}"/>
            </c:ext>
          </c:extLst>
        </c:ser>
        <c:ser>
          <c:idx val="1"/>
          <c:order val="1"/>
          <c:tx>
            <c:strRef>
              <c:f>'COMPORTAMIENTO FTO CTA VCIAS'!$C$56</c:f>
              <c:strCache>
                <c:ptCount val="1"/>
                <c:pt idx="0">
                  <c:v>NO  FENECIMEINTO DE LA CUENTA</c:v>
                </c:pt>
              </c:strCache>
            </c:strRef>
          </c:tx>
          <c:spPr>
            <a:solidFill>
              <a:schemeClr val="accent2"/>
            </a:solidFill>
            <a:ln>
              <a:noFill/>
            </a:ln>
            <a:effectLst/>
          </c:spPr>
          <c:invertIfNegative val="0"/>
          <c:dLbls>
            <c:dLbl>
              <c:idx val="5"/>
              <c:layout>
                <c:manualLayout>
                  <c:x val="0"/>
                  <c:y val="-1.6250314556613892E-2"/>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A2DC-4D02-8E73-77F12BBF94A4}"/>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mn-lt"/>
                    <a:ea typeface="+mn-ea"/>
                    <a:cs typeface="+mn-cs"/>
                  </a:defRPr>
                </a:pPr>
                <a:endParaRPr lang="es-CO"/>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'COMPORTAMIENTO FTO CTA VCIAS'!$D$54:$K$54</c:f>
              <c:numCache>
                <c:formatCode>General</c:formatCode>
                <c:ptCount val="8"/>
                <c:pt idx="0">
                  <c:v>2012</c:v>
                </c:pt>
                <c:pt idx="1">
                  <c:v>2013</c:v>
                </c:pt>
                <c:pt idx="2">
                  <c:v>2014</c:v>
                </c:pt>
                <c:pt idx="3">
                  <c:v>2015</c:v>
                </c:pt>
                <c:pt idx="4">
                  <c:v>2016</c:v>
                </c:pt>
                <c:pt idx="5">
                  <c:v>2017</c:v>
                </c:pt>
                <c:pt idx="6">
                  <c:v>2018</c:v>
                </c:pt>
                <c:pt idx="7">
                  <c:v>2019</c:v>
                </c:pt>
              </c:numCache>
            </c:numRef>
          </c:cat>
          <c:val>
            <c:numRef>
              <c:f>'COMPORTAMIENTO FTO CTA VCIAS'!$D$56:$K$56</c:f>
              <c:numCache>
                <c:formatCode>General</c:formatCode>
                <c:ptCount val="8"/>
                <c:pt idx="0">
                  <c:v>20</c:v>
                </c:pt>
                <c:pt idx="1">
                  <c:v>23</c:v>
                </c:pt>
                <c:pt idx="2">
                  <c:v>14</c:v>
                </c:pt>
                <c:pt idx="3">
                  <c:v>15</c:v>
                </c:pt>
                <c:pt idx="4">
                  <c:v>13</c:v>
                </c:pt>
                <c:pt idx="5">
                  <c:v>8</c:v>
                </c:pt>
                <c:pt idx="6">
                  <c:v>7</c:v>
                </c:pt>
                <c:pt idx="7">
                  <c:v>5</c:v>
                </c:pt>
              </c:numCache>
            </c:numRef>
          </c:val>
          <c:extLst xmlns:c16r2="http://schemas.microsoft.com/office/drawing/2015/06/chart">
            <c:ext xmlns:c16="http://schemas.microsoft.com/office/drawing/2014/chart" uri="{C3380CC4-5D6E-409C-BE32-E72D297353CC}">
              <c16:uniqueId val="{00000001-13AA-4B2D-976F-82A82095D290}"/>
            </c:ext>
          </c:extLst>
        </c:ser>
        <c:dLbls>
          <c:showLegendKey val="0"/>
          <c:showVal val="1"/>
          <c:showCatName val="0"/>
          <c:showSerName val="0"/>
          <c:showPercent val="0"/>
          <c:showBubbleSize val="0"/>
        </c:dLbls>
        <c:gapWidth val="150"/>
        <c:axId val="182076160"/>
        <c:axId val="182077696"/>
      </c:barChart>
      <c:lineChart>
        <c:grouping val="standard"/>
        <c:varyColors val="0"/>
        <c:ser>
          <c:idx val="3"/>
          <c:order val="2"/>
          <c:tx>
            <c:strRef>
              <c:f>'COMPORTAMIENTO FTO CTA VCIAS'!$C$58</c:f>
              <c:strCache>
                <c:ptCount val="1"/>
                <c:pt idx="0">
                  <c:v>% NO FENECIMIENTO DE CUENTA</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dLbls>
            <c:dLbl>
              <c:idx val="2"/>
              <c:layout>
                <c:manualLayout>
                  <c:x val="-4.8603259312860869E-3"/>
                  <c:y val="-4.5405980627577766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6-13AA-4B2D-976F-82A82095D290}"/>
                </c:ext>
              </c:extLst>
            </c:dLbl>
            <c:dLbl>
              <c:idx val="3"/>
              <c:layout>
                <c:manualLayout>
                  <c:x val="-3.7662787968065882E-3"/>
                  <c:y val="-3.9989209108706451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5-13AA-4B2D-976F-82A82095D290}"/>
                </c:ext>
              </c:extLst>
            </c:dLbl>
            <c:dLbl>
              <c:idx val="4"/>
              <c:layout>
                <c:manualLayout>
                  <c:x val="-4.8603259312860869E-3"/>
                  <c:y val="-4.269759486814223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7-13AA-4B2D-976F-82A82095D290}"/>
                </c:ext>
              </c:extLst>
            </c:dLbl>
            <c:dLbl>
              <c:idx val="5"/>
              <c:layout>
                <c:manualLayout>
                  <c:x val="-9.2364713964822511E-3"/>
                  <c:y val="-5.7593716545038108E-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baseline="0">
                      <a:solidFill>
                        <a:sysClr val="windowText" lastClr="000000"/>
                      </a:solidFill>
                      <a:latin typeface="+mn-lt"/>
                      <a:ea typeface="+mn-ea"/>
                      <a:cs typeface="+mn-cs"/>
                    </a:defRPr>
                  </a:pPr>
                  <a:endParaRPr lang="es-CO"/>
                </a:p>
              </c:txPr>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manualLayout>
                      <c:w val="4.1448018762477626E-2"/>
                      <c:h val="7.4561859957262958E-2"/>
                    </c:manualLayout>
                  </c15:layout>
                </c:ext>
                <c:ext xmlns:c16="http://schemas.microsoft.com/office/drawing/2014/chart" uri="{C3380CC4-5D6E-409C-BE32-E72D297353CC}">
                  <c16:uniqueId val="{00000001-A2DC-4D02-8E73-77F12BBF94A4}"/>
                </c:ext>
              </c:extLst>
            </c:dLbl>
            <c:dLbl>
              <c:idx val="6"/>
              <c:layout>
                <c:manualLayout>
                  <c:x val="-1.1424608738163077E-2"/>
                  <c:y val="-4.5405980627577863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A2DC-4D02-8E73-77F12BBF94A4}"/>
                </c:ext>
              </c:extLst>
            </c:dLbl>
            <c:dLbl>
              <c:idx val="7"/>
              <c:layout>
                <c:manualLayout>
                  <c:x val="-1.1565456538546856E-2"/>
                  <c:y val="-5.4185415662573622E-2"/>
                </c:manualLayout>
              </c:layout>
              <c:dLblPos val="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4-13AA-4B2D-976F-82A82095D290}"/>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s-CO"/>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'COMPORTAMIENTO FTO CTA VCIAS'!$D$54:$K$54</c:f>
              <c:numCache>
                <c:formatCode>General</c:formatCode>
                <c:ptCount val="8"/>
                <c:pt idx="0">
                  <c:v>2012</c:v>
                </c:pt>
                <c:pt idx="1">
                  <c:v>2013</c:v>
                </c:pt>
                <c:pt idx="2">
                  <c:v>2014</c:v>
                </c:pt>
                <c:pt idx="3">
                  <c:v>2015</c:v>
                </c:pt>
                <c:pt idx="4">
                  <c:v>2016</c:v>
                </c:pt>
                <c:pt idx="5">
                  <c:v>2017</c:v>
                </c:pt>
                <c:pt idx="6">
                  <c:v>2018</c:v>
                </c:pt>
                <c:pt idx="7">
                  <c:v>2019</c:v>
                </c:pt>
              </c:numCache>
            </c:numRef>
          </c:cat>
          <c:val>
            <c:numRef>
              <c:f>'COMPORTAMIENTO FTO CTA VCIAS'!$D$58:$K$58</c:f>
              <c:numCache>
                <c:formatCode>0%</c:formatCode>
                <c:ptCount val="8"/>
                <c:pt idx="0">
                  <c:v>0.51282051282051277</c:v>
                </c:pt>
                <c:pt idx="1">
                  <c:v>0.57499999999999996</c:v>
                </c:pt>
                <c:pt idx="2">
                  <c:v>0.35</c:v>
                </c:pt>
                <c:pt idx="3">
                  <c:v>0.375</c:v>
                </c:pt>
                <c:pt idx="4">
                  <c:v>0.28888888888888886</c:v>
                </c:pt>
                <c:pt idx="5">
                  <c:v>0.16666666666666666</c:v>
                </c:pt>
                <c:pt idx="6">
                  <c:v>0.14583333333333334</c:v>
                </c:pt>
                <c:pt idx="7">
                  <c:v>0.10416666666666667</c:v>
                </c:pt>
              </c:numCache>
            </c:numRef>
          </c:val>
          <c:smooth val="0"/>
          <c:extLst xmlns:c16r2="http://schemas.microsoft.com/office/drawing/2015/06/chart">
            <c:ext xmlns:c16="http://schemas.microsoft.com/office/drawing/2014/chart" uri="{C3380CC4-5D6E-409C-BE32-E72D297353CC}">
              <c16:uniqueId val="{00000002-13AA-4B2D-976F-82A82095D290}"/>
            </c:ext>
          </c:extLst>
        </c:ser>
        <c:dLbls>
          <c:showLegendKey val="0"/>
          <c:showVal val="1"/>
          <c:showCatName val="0"/>
          <c:showSerName val="0"/>
          <c:showPercent val="0"/>
          <c:showBubbleSize val="0"/>
        </c:dLbls>
        <c:marker val="1"/>
        <c:smooth val="0"/>
        <c:axId val="182089984"/>
        <c:axId val="182088064"/>
      </c:lineChart>
      <c:catAx>
        <c:axId val="18207616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s-CO"/>
          </a:p>
        </c:txPr>
        <c:crossAx val="182077696"/>
        <c:crosses val="autoZero"/>
        <c:auto val="1"/>
        <c:lblAlgn val="ctr"/>
        <c:lblOffset val="100"/>
        <c:noMultiLvlLbl val="0"/>
      </c:catAx>
      <c:valAx>
        <c:axId val="182077696"/>
        <c:scaling>
          <c:orientation val="minMax"/>
        </c:scaling>
        <c:delete val="0"/>
        <c:axPos val="l"/>
        <c:title>
          <c:tx>
            <c:rich>
              <a:bodyPr rot="-540000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r>
                  <a:rPr lang="es-CO" sz="1400" b="1">
                    <a:solidFill>
                      <a:sysClr val="windowText" lastClr="000000"/>
                    </a:solidFill>
                  </a:rPr>
                  <a:t>No.</a:t>
                </a:r>
                <a:r>
                  <a:rPr lang="es-CO" sz="1400" b="1" baseline="0">
                    <a:solidFill>
                      <a:sysClr val="windowText" lastClr="000000"/>
                    </a:solidFill>
                  </a:rPr>
                  <a:t> Entidades</a:t>
                </a:r>
                <a:endParaRPr lang="es-CO" sz="1400" b="1">
                  <a:solidFill>
                    <a:sysClr val="windowText" lastClr="000000"/>
                  </a:solidFill>
                </a:endParaRPr>
              </a:p>
            </c:rich>
          </c:tx>
          <c:layout/>
          <c:overlay val="0"/>
          <c:spPr>
            <a:noFill/>
            <a:ln>
              <a:noFill/>
            </a:ln>
            <a:effectLst/>
          </c:sp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s-CO"/>
          </a:p>
        </c:txPr>
        <c:crossAx val="182076160"/>
        <c:crosses val="autoZero"/>
        <c:crossBetween val="between"/>
      </c:valAx>
      <c:valAx>
        <c:axId val="182088064"/>
        <c:scaling>
          <c:orientation val="minMax"/>
          <c:max val="0.8"/>
          <c:min val="0"/>
        </c:scaling>
        <c:delete val="0"/>
        <c:axPos val="r"/>
        <c:title>
          <c:tx>
            <c:rich>
              <a:bodyPr rot="-540000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r>
                  <a:rPr lang="es-CO" sz="1400" b="1">
                    <a:solidFill>
                      <a:sysClr val="windowText" lastClr="000000"/>
                    </a:solidFill>
                  </a:rPr>
                  <a:t>% Entidades</a:t>
                </a:r>
                <a:r>
                  <a:rPr lang="es-CO" sz="1400" b="1" baseline="0">
                    <a:solidFill>
                      <a:sysClr val="windowText" lastClr="000000"/>
                    </a:solidFill>
                  </a:rPr>
                  <a:t> que No Fenecieron la Cuenta </a:t>
                </a:r>
                <a:endParaRPr lang="es-CO" sz="1400" b="1">
                  <a:solidFill>
                    <a:sysClr val="windowText" lastClr="000000"/>
                  </a:solidFill>
                </a:endParaRPr>
              </a:p>
            </c:rich>
          </c:tx>
          <c:layout>
            <c:manualLayout>
              <c:xMode val="edge"/>
              <c:yMode val="edge"/>
              <c:x val="0.97192408840903222"/>
              <c:y val="0.16559059858662087"/>
            </c:manualLayout>
          </c:layout>
          <c:overlay val="0"/>
          <c:spPr>
            <a:noFill/>
            <a:ln>
              <a:noFill/>
            </a:ln>
            <a:effectLst/>
          </c:sp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bg2">
                    <a:lumMod val="50000"/>
                  </a:schemeClr>
                </a:solidFill>
                <a:latin typeface="+mn-lt"/>
                <a:ea typeface="+mn-ea"/>
                <a:cs typeface="+mn-cs"/>
              </a:defRPr>
            </a:pPr>
            <a:endParaRPr lang="es-CO"/>
          </a:p>
        </c:txPr>
        <c:crossAx val="182089984"/>
        <c:crosses val="max"/>
        <c:crossBetween val="between"/>
      </c:valAx>
      <c:catAx>
        <c:axId val="182089984"/>
        <c:scaling>
          <c:orientation val="minMax"/>
        </c:scaling>
        <c:delete val="1"/>
        <c:axPos val="t"/>
        <c:numFmt formatCode="General" sourceLinked="1"/>
        <c:majorTickMark val="out"/>
        <c:minorTickMark val="none"/>
        <c:tickLblPos val="nextTo"/>
        <c:crossAx val="182088064"/>
        <c:crosses val="max"/>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endParaRPr lang="es-CO"/>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solidFill>
        <a:schemeClr val="bg1"/>
      </a:solidFill>
    </a:ln>
    <a:effectLst/>
  </c:spPr>
  <c:txPr>
    <a:bodyPr/>
    <a:lstStyle/>
    <a:p>
      <a:pPr>
        <a:defRPr/>
      </a:pPr>
      <a:endParaRPr lang="es-CO"/>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r>
              <a:rPr lang="es-CO" sz="1400" dirty="0">
                <a:solidFill>
                  <a:schemeClr val="tx1"/>
                </a:solidFill>
              </a:rPr>
              <a:t>48 ENTIDADES OBJETO DE AUTORIA DE REGULARIDAD</a:t>
            </a:r>
          </a:p>
        </c:rich>
      </c:tx>
      <c:layout/>
      <c:overlay val="0"/>
      <c:spPr>
        <a:noFill/>
        <a:ln>
          <a:noFill/>
        </a:ln>
        <a:effectLst/>
      </c:spPr>
    </c:title>
    <c:autoTitleDeleted val="0"/>
    <c:view3D>
      <c:rotX val="50"/>
      <c:hPercent val="100"/>
      <c:rotY val="11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3220732366815885"/>
          <c:w val="1"/>
          <c:h val="0.8677846790890269"/>
        </c:manualLayout>
      </c:layout>
      <c:pie3DChart>
        <c:varyColors val="1"/>
        <c:ser>
          <c:idx val="0"/>
          <c:order val="0"/>
          <c:dPt>
            <c:idx val="0"/>
            <c:bubble3D val="0"/>
            <c:explosion val="20"/>
            <c:spPr>
              <a:solidFill>
                <a:srgbClr val="00B050"/>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xmlns:c16r2="http://schemas.microsoft.com/office/drawing/2015/06/chart">
              <c:ext xmlns:c16="http://schemas.microsoft.com/office/drawing/2014/chart" uri="{C3380CC4-5D6E-409C-BE32-E72D297353CC}">
                <c16:uniqueId val="{00000001-C24E-44FC-9D68-8BC4A01DBCDB}"/>
              </c:ext>
            </c:extLst>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xmlns:c16r2="http://schemas.microsoft.com/office/drawing/2015/06/chart">
              <c:ext xmlns:c16="http://schemas.microsoft.com/office/drawing/2014/chart" uri="{C3380CC4-5D6E-409C-BE32-E72D297353CC}">
                <c16:uniqueId val="{00000003-C24E-44FC-9D68-8BC4A01DBCDB}"/>
              </c:ext>
            </c:extLst>
          </c:dPt>
          <c:dLbls>
            <c:dLbl>
              <c:idx val="0"/>
              <c:layout>
                <c:manualLayout>
                  <c:x val="0.23170032797918108"/>
                  <c:y val="5.8620376925732409E-2"/>
                </c:manualLayout>
              </c:layout>
              <c:dLblPos val="bestFit"/>
              <c:showLegendKey val="0"/>
              <c:showVal val="1"/>
              <c:showCatName val="1"/>
              <c:showSerName val="0"/>
              <c:showPercent val="1"/>
              <c:showBubbleSize val="0"/>
              <c:separator>
</c:separator>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C24E-44FC-9D68-8BC4A01DBCDB}"/>
                </c:ext>
              </c:extLst>
            </c:dLbl>
            <c:dLbl>
              <c:idx val="1"/>
              <c:layout>
                <c:manualLayout>
                  <c:x val="1.0177592013746225E-3"/>
                  <c:y val="-6.6748945144324015E-2"/>
                </c:manualLayout>
              </c:layout>
              <c:dLblPos val="bestFit"/>
              <c:showLegendKey val="0"/>
              <c:showVal val="1"/>
              <c:showCatName val="1"/>
              <c:showSerName val="0"/>
              <c:showPercent val="1"/>
              <c:showBubbleSize val="0"/>
              <c:separator>
</c:separator>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C24E-44FC-9D68-8BC4A01DBCDB}"/>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s-CO"/>
              </a:p>
            </c:txPr>
            <c:dLblPos val="inEnd"/>
            <c:showLegendKey val="0"/>
            <c:showVal val="1"/>
            <c:showCatName val="1"/>
            <c:showSerName val="0"/>
            <c:showPercent val="1"/>
            <c:showBubbleSize val="0"/>
            <c:separator>
</c:separator>
            <c:showLeaderLines val="1"/>
            <c:leaderLines>
              <c:spPr>
                <a:ln w="9525" cap="flat" cmpd="sng" algn="ctr">
                  <a:solidFill>
                    <a:schemeClr val="dk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'COMPORTAMIENTO FTO CTA VCIAS'!$C$55:$C$56</c:f>
              <c:strCache>
                <c:ptCount val="2"/>
                <c:pt idx="0">
                  <c:v>SI  FENECIMEINTO DE LA CUENTA </c:v>
                </c:pt>
                <c:pt idx="1">
                  <c:v>NO  FENECIMEINTO DE LA CUENTA</c:v>
                </c:pt>
              </c:strCache>
            </c:strRef>
          </c:cat>
          <c:val>
            <c:numRef>
              <c:f>'COMPORTAMIENTO FTO CTA VCIAS'!$K$55:$K$56</c:f>
              <c:numCache>
                <c:formatCode>General</c:formatCode>
                <c:ptCount val="2"/>
                <c:pt idx="0">
                  <c:v>43</c:v>
                </c:pt>
                <c:pt idx="1">
                  <c:v>5</c:v>
                </c:pt>
              </c:numCache>
            </c:numRef>
          </c:val>
          <c:extLst xmlns:c16r2="http://schemas.microsoft.com/office/drawing/2015/06/chart">
            <c:ext xmlns:c16="http://schemas.microsoft.com/office/drawing/2014/chart" uri="{C3380CC4-5D6E-409C-BE32-E72D297353CC}">
              <c16:uniqueId val="{00000004-C24E-44FC-9D68-8BC4A01DBCDB}"/>
            </c:ext>
          </c:extLst>
        </c:ser>
        <c:dLbls>
          <c:dLblPos val="inEnd"/>
          <c:showLegendKey val="0"/>
          <c:showVal val="1"/>
          <c:showCatName val="0"/>
          <c:showSerName val="0"/>
          <c:showPercent val="0"/>
          <c:showBubbleSize val="0"/>
          <c:showLeaderLines val="1"/>
        </c:dLbls>
      </c:pie3D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s-CO"/>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s-C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3341110361849032E-2"/>
          <c:y val="5.4522920421490081E-2"/>
          <c:w val="0.9533177792763019"/>
          <c:h val="0.78658838119785679"/>
        </c:manualLayout>
      </c:layout>
      <c:barChart>
        <c:barDir val="col"/>
        <c:grouping val="stacked"/>
        <c:varyColors val="0"/>
        <c:ser>
          <c:idx val="0"/>
          <c:order val="0"/>
          <c:spPr>
            <a:solidFill>
              <a:schemeClr val="accent1"/>
            </a:solidFill>
            <a:ln>
              <a:noFill/>
            </a:ln>
            <a:effectLst/>
          </c:spPr>
          <c:invertIfNegative val="0"/>
          <c:dPt>
            <c:idx val="1"/>
            <c:invertIfNegative val="0"/>
            <c:bubble3D val="0"/>
            <c:spPr>
              <a:solidFill>
                <a:srgbClr val="00B050"/>
              </a:solidFill>
              <a:ln>
                <a:noFill/>
              </a:ln>
              <a:effectLst/>
            </c:spPr>
            <c:extLst xmlns:c16r2="http://schemas.microsoft.com/office/drawing/2015/06/chart">
              <c:ext xmlns:c16="http://schemas.microsoft.com/office/drawing/2014/chart" uri="{C3380CC4-5D6E-409C-BE32-E72D297353CC}">
                <c16:uniqueId val="{00000001-F750-442E-8040-584406657CA4}"/>
              </c:ext>
            </c:extLst>
          </c:dPt>
          <c:dPt>
            <c:idx val="2"/>
            <c:invertIfNegative val="0"/>
            <c:bubble3D val="0"/>
            <c:spPr>
              <a:solidFill>
                <a:schemeClr val="accent2"/>
              </a:solidFill>
              <a:ln>
                <a:noFill/>
              </a:ln>
              <a:effectLst/>
            </c:spPr>
            <c:extLst xmlns:c16r2="http://schemas.microsoft.com/office/drawing/2015/06/chart">
              <c:ext xmlns:c16="http://schemas.microsoft.com/office/drawing/2014/chart" uri="{C3380CC4-5D6E-409C-BE32-E72D297353CC}">
                <c16:uniqueId val="{00000003-F750-442E-8040-584406657CA4}"/>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s-CO"/>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'COMPORTAMIENTO FTO CTA VCIAS'!$M$64:$M$66</c:f>
              <c:strCache>
                <c:ptCount val="3"/>
                <c:pt idx="0">
                  <c:v>TOTAL ENTIDADES OBJETO DE AUDITORIAEN LA VIGENCIA</c:v>
                </c:pt>
                <c:pt idx="1">
                  <c:v>SI  FENECIMEINTO DE LA CUENTA </c:v>
                </c:pt>
                <c:pt idx="2">
                  <c:v>NO  FENECIMEINTO DE LA CUENTA</c:v>
                </c:pt>
              </c:strCache>
            </c:strRef>
          </c:cat>
          <c:val>
            <c:numRef>
              <c:f>'COMPORTAMIENTO FTO CTA VCIAS'!$N$64:$N$66</c:f>
              <c:numCache>
                <c:formatCode>General</c:formatCode>
                <c:ptCount val="3"/>
                <c:pt idx="0">
                  <c:v>48</c:v>
                </c:pt>
                <c:pt idx="1">
                  <c:v>43</c:v>
                </c:pt>
                <c:pt idx="2">
                  <c:v>5</c:v>
                </c:pt>
              </c:numCache>
            </c:numRef>
          </c:val>
          <c:extLst xmlns:c16r2="http://schemas.microsoft.com/office/drawing/2015/06/chart">
            <c:ext xmlns:c16="http://schemas.microsoft.com/office/drawing/2014/chart" uri="{C3380CC4-5D6E-409C-BE32-E72D297353CC}">
              <c16:uniqueId val="{00000004-F750-442E-8040-584406657CA4}"/>
            </c:ext>
          </c:extLst>
        </c:ser>
        <c:dLbls>
          <c:dLblPos val="ctr"/>
          <c:showLegendKey val="0"/>
          <c:showVal val="1"/>
          <c:showCatName val="0"/>
          <c:showSerName val="0"/>
          <c:showPercent val="0"/>
          <c:showBubbleSize val="0"/>
        </c:dLbls>
        <c:gapWidth val="79"/>
        <c:overlap val="100"/>
        <c:axId val="179995008"/>
        <c:axId val="180049792"/>
      </c:barChart>
      <c:catAx>
        <c:axId val="1799950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cap="all" spc="120" normalizeH="0" baseline="0">
                <a:solidFill>
                  <a:sysClr val="windowText" lastClr="000000"/>
                </a:solidFill>
                <a:latin typeface="+mn-lt"/>
                <a:ea typeface="+mn-ea"/>
                <a:cs typeface="+mn-cs"/>
              </a:defRPr>
            </a:pPr>
            <a:endParaRPr lang="es-CO"/>
          </a:p>
        </c:txPr>
        <c:crossAx val="180049792"/>
        <c:crosses val="autoZero"/>
        <c:auto val="1"/>
        <c:lblAlgn val="ctr"/>
        <c:lblOffset val="100"/>
        <c:noMultiLvlLbl val="0"/>
      </c:catAx>
      <c:valAx>
        <c:axId val="180049792"/>
        <c:scaling>
          <c:orientation val="minMax"/>
        </c:scaling>
        <c:delete val="1"/>
        <c:axPos val="l"/>
        <c:numFmt formatCode="General" sourceLinked="1"/>
        <c:majorTickMark val="none"/>
        <c:minorTickMark val="none"/>
        <c:tickLblPos val="nextTo"/>
        <c:crossAx val="179995008"/>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CO"/>
    </a:p>
  </c:txPr>
  <c:externalData r:id="rId1">
    <c:autoUpdate val="0"/>
  </c:externalData>
</c:chartSpace>
</file>

<file path=ppt/comments/comment1.xml><?xml version="1.0" encoding="utf-8"?>
<p:cmLst xmlns:a="http://schemas.openxmlformats.org/drawingml/2006/main" xmlns:r="http://schemas.openxmlformats.org/officeDocument/2006/relationships" xmlns:p="http://schemas.openxmlformats.org/presentationml/2006/main">
  <p:cm authorId="1" dt="2021-02-25T16:50:19.555" idx="1">
    <p:pos x="5662" y="1659"/>
    <p:text>Manejar o numerar los temas para poder facilmente la cantidad de temas inventariados a trabajar en el 2021.</p:text>
    <p:extLst>
      <p:ext uri="{C676402C-5697-4E1C-873F-D02D1690AC5C}">
        <p15:threadingInfo xmlns:p15="http://schemas.microsoft.com/office/powerpoint/2012/main" timeZoneBias="300"/>
      </p:ext>
    </p:extLst>
  </p:cm>
</p:cmLst>
</file>

<file path=ppt/drawings/drawing1.xml><?xml version="1.0" encoding="utf-8"?>
<c:userShapes xmlns:c="http://schemas.openxmlformats.org/drawingml/2006/chart">
  <cdr:relSizeAnchor xmlns:cdr="http://schemas.openxmlformats.org/drawingml/2006/chartDrawing">
    <cdr:from>
      <cdr:x>0.83615</cdr:x>
      <cdr:y>0.62399</cdr:y>
    </cdr:from>
    <cdr:to>
      <cdr:x>0.93396</cdr:x>
      <cdr:y>0.84278</cdr:y>
    </cdr:to>
    <cdr:sp macro="" textlink="">
      <cdr:nvSpPr>
        <cdr:cNvPr id="7" name="Elipse 6">
          <a:extLst xmlns:a="http://schemas.openxmlformats.org/drawingml/2006/main">
            <a:ext uri="{FF2B5EF4-FFF2-40B4-BE49-F238E27FC236}">
              <a16:creationId xmlns="" xmlns:a16="http://schemas.microsoft.com/office/drawing/2014/main" id="{1E5375A6-7DDF-42C3-AB1A-281387557C2F}"/>
            </a:ext>
          </a:extLst>
        </cdr:cNvPr>
        <cdr:cNvSpPr/>
      </cdr:nvSpPr>
      <cdr:spPr>
        <a:xfrm xmlns:a="http://schemas.openxmlformats.org/drawingml/2006/main">
          <a:off x="9648389" y="2884418"/>
          <a:ext cx="1128613" cy="1011381"/>
        </a:xfrm>
        <a:prstGeom xmlns:a="http://schemas.openxmlformats.org/drawingml/2006/main" prst="ellipse">
          <a:avLst/>
        </a:prstGeom>
        <a:noFill xmlns:a="http://schemas.openxmlformats.org/drawingml/2006/main"/>
        <a:ln xmlns:a="http://schemas.openxmlformats.org/drawingml/2006/main" w="28575">
          <a:solidFill>
            <a:schemeClr val="accent2">
              <a:lumMod val="75000"/>
            </a:schemeClr>
          </a:solidFill>
        </a:ln>
      </cdr:spPr>
      <cdr:style>
        <a:lnRef xmlns:a="http://schemas.openxmlformats.org/drawingml/2006/main" idx="2">
          <a:schemeClr val="accent4"/>
        </a:lnRef>
        <a:fillRef xmlns:a="http://schemas.openxmlformats.org/drawingml/2006/main" idx="1">
          <a:schemeClr val="lt1"/>
        </a:fillRef>
        <a:effectRef xmlns:a="http://schemas.openxmlformats.org/drawingml/2006/main" idx="0">
          <a:schemeClr val="accent4"/>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endParaRPr lang="es-CO"/>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 xmlns:a16="http://schemas.microsoft.com/office/drawing/2014/main" id="{25F13E8E-3E59-4D29-B798-111B102BE9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a:extLst>
              <a:ext uri="{FF2B5EF4-FFF2-40B4-BE49-F238E27FC236}">
                <a16:creationId xmlns="" xmlns:a16="http://schemas.microsoft.com/office/drawing/2014/main" id="{73929B15-66DF-4803-98A0-9B67DC3CFA4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E59B8B7-8897-4752-AED1-281E6A950EF4}" type="datetimeFigureOut">
              <a:rPr lang="es-CO" smtClean="0"/>
              <a:t>25/02/2021</a:t>
            </a:fld>
            <a:endParaRPr lang="es-CO" dirty="0"/>
          </a:p>
        </p:txBody>
      </p:sp>
      <p:sp>
        <p:nvSpPr>
          <p:cNvPr id="4" name="Marcador de pie de página 3">
            <a:extLst>
              <a:ext uri="{FF2B5EF4-FFF2-40B4-BE49-F238E27FC236}">
                <a16:creationId xmlns="" xmlns:a16="http://schemas.microsoft.com/office/drawing/2014/main" id="{BCBEBD48-2378-4A81-8915-17AD6E30AA1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5" name="Marcador de número de diapositiva 4">
            <a:extLst>
              <a:ext uri="{FF2B5EF4-FFF2-40B4-BE49-F238E27FC236}">
                <a16:creationId xmlns="" xmlns:a16="http://schemas.microsoft.com/office/drawing/2014/main" id="{0522EFF1-7A49-4BB9-AC7A-DAFC0818AB2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92222D-C8CB-41EB-A425-2C45B5461D65}" type="slidenum">
              <a:rPr lang="es-CO" smtClean="0"/>
              <a:t>‹Nº›</a:t>
            </a:fld>
            <a:endParaRPr lang="es-CO" dirty="0"/>
          </a:p>
        </p:txBody>
      </p:sp>
    </p:spTree>
    <p:extLst>
      <p:ext uri="{BB962C8B-B14F-4D97-AF65-F5344CB8AC3E}">
        <p14:creationId xmlns:p14="http://schemas.microsoft.com/office/powerpoint/2010/main" val="3033834950"/>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65E2B1-3D23-4215-BFD5-E500906CBA0B}" type="datetimeFigureOut">
              <a:rPr lang="es-CO" smtClean="0"/>
              <a:t>25/02/2021</a:t>
            </a:fld>
            <a:endParaRPr lang="es-CO"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7DECD6-5B26-499A-9C7C-F26B29465F65}" type="slidenum">
              <a:rPr lang="es-CO" smtClean="0"/>
              <a:t>‹Nº›</a:t>
            </a:fld>
            <a:endParaRPr lang="es-CO" dirty="0"/>
          </a:p>
        </p:txBody>
      </p:sp>
    </p:spTree>
    <p:extLst>
      <p:ext uri="{BB962C8B-B14F-4D97-AF65-F5344CB8AC3E}">
        <p14:creationId xmlns:p14="http://schemas.microsoft.com/office/powerpoint/2010/main" val="232491388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CE9CDEB6-FC17-4CC6-BCE1-DD14E811A46C}" type="slidenum">
              <a:rPr lang="es-CO" smtClean="0"/>
              <a:pPr/>
              <a:t>14</a:t>
            </a:fld>
            <a:endParaRPr lang="es-CO"/>
          </a:p>
        </p:txBody>
      </p:sp>
    </p:spTree>
    <p:extLst>
      <p:ext uri="{BB962C8B-B14F-4D97-AF65-F5344CB8AC3E}">
        <p14:creationId xmlns:p14="http://schemas.microsoft.com/office/powerpoint/2010/main" val="27174733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Plantilla_1_alcaldía">
    <p:spTree>
      <p:nvGrpSpPr>
        <p:cNvPr id="1" name=""/>
        <p:cNvGrpSpPr/>
        <p:nvPr/>
      </p:nvGrpSpPr>
      <p:grpSpPr>
        <a:xfrm>
          <a:off x="0" y="0"/>
          <a:ext cx="0" cy="0"/>
          <a:chOff x="0" y="0"/>
          <a:chExt cx="0" cy="0"/>
        </a:xfrm>
      </p:grpSpPr>
      <p:cxnSp>
        <p:nvCxnSpPr>
          <p:cNvPr id="3" name="Conector recto 2">
            <a:extLst>
              <a:ext uri="{FF2B5EF4-FFF2-40B4-BE49-F238E27FC236}">
                <a16:creationId xmlns="" xmlns:a16="http://schemas.microsoft.com/office/drawing/2014/main" id="{9FAAF4C5-A848-45EC-A9EB-538960C631CC}"/>
              </a:ext>
            </a:extLst>
          </p:cNvPr>
          <p:cNvCxnSpPr/>
          <p:nvPr userDrawn="1"/>
        </p:nvCxnSpPr>
        <p:spPr>
          <a:xfrm>
            <a:off x="4696691" y="1030778"/>
            <a:ext cx="0" cy="2398222"/>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Imagen 3">
            <a:extLst>
              <a:ext uri="{FF2B5EF4-FFF2-40B4-BE49-F238E27FC236}">
                <a16:creationId xmlns="" xmlns:a16="http://schemas.microsoft.com/office/drawing/2014/main" id="{CA149661-A45E-4DE3-A3FA-C691E442651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235402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ítulo y objetos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a:t>Haga clic para modificar el estilo de título del patrón</a:t>
            </a:r>
            <a:endParaRPr lang="en-US" dirty="0"/>
          </a:p>
        </p:txBody>
      </p:sp>
      <p:sp>
        <p:nvSpPr>
          <p:cNvPr id="3" name="Content Placeholder 2"/>
          <p:cNvSpPr>
            <a:spLocks noGrp="1"/>
          </p:cNvSpPr>
          <p:nvPr>
            <p:ph sz="half" idx="1"/>
          </p:nvPr>
        </p:nvSpPr>
        <p:spPr>
          <a:xfrm>
            <a:off x="295189" y="1117322"/>
            <a:ext cx="5724611" cy="5059641"/>
          </a:xfrm>
        </p:spPr>
        <p:txBody>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Content Placeholder 3"/>
          <p:cNvSpPr>
            <a:spLocks noGrp="1"/>
          </p:cNvSpPr>
          <p:nvPr>
            <p:ph sz="half" idx="2"/>
          </p:nvPr>
        </p:nvSpPr>
        <p:spPr>
          <a:xfrm>
            <a:off x="6172200" y="1117322"/>
            <a:ext cx="5724610" cy="5059641"/>
          </a:xfrm>
        </p:spPr>
        <p:txBody>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6" name="Slide Number Placeholder 5">
            <a:extLst>
              <a:ext uri="{FF2B5EF4-FFF2-40B4-BE49-F238E27FC236}">
                <a16:creationId xmlns="" xmlns:a16="http://schemas.microsoft.com/office/drawing/2014/main" id="{662F1C89-BAF3-4FB6-8ED2-9950DBAC804E}"/>
              </a:ext>
            </a:extLst>
          </p:cNvPr>
          <p:cNvSpPr>
            <a:spLocks noGrp="1"/>
          </p:cNvSpPr>
          <p:nvPr>
            <p:ph type="sldNum" sz="quarter" idx="4"/>
          </p:nvPr>
        </p:nvSpPr>
        <p:spPr>
          <a:xfrm>
            <a:off x="385715" y="6368952"/>
            <a:ext cx="2743200" cy="365125"/>
          </a:xfrm>
          <a:prstGeom prst="rect">
            <a:avLst/>
          </a:prstGeom>
        </p:spPr>
        <p:txBody>
          <a:bodyPr vert="horz" lIns="91440" tIns="45720" rIns="91440" bIns="45720" rtlCol="0" anchor="ctr"/>
          <a:lstStyle>
            <a:lvl1pPr algn="l">
              <a:defRPr sz="1600">
                <a:solidFill>
                  <a:schemeClr val="tx2">
                    <a:lumMod val="40000"/>
                    <a:lumOff val="60000"/>
                  </a:schemeClr>
                </a:solidFill>
                <a:latin typeface="Arial Rounded MT Bold" panose="020F0704030504030204" pitchFamily="34" charset="0"/>
              </a:defRPr>
            </a:lvl1pPr>
          </a:lstStyle>
          <a:p>
            <a:fld id="{90AD85FB-DBFA-4636-B455-F91114ABC2C6}" type="slidenum">
              <a:rPr lang="es-CO" smtClean="0"/>
              <a:pPr/>
              <a:t>‹Nº›</a:t>
            </a:fld>
            <a:endParaRPr lang="es-CO" dirty="0"/>
          </a:p>
        </p:txBody>
      </p:sp>
      <p:sp>
        <p:nvSpPr>
          <p:cNvPr id="7" name="Slide Number Placeholder 3">
            <a:extLst>
              <a:ext uri="{FF2B5EF4-FFF2-40B4-BE49-F238E27FC236}">
                <a16:creationId xmlns="" xmlns:a16="http://schemas.microsoft.com/office/drawing/2014/main" id="{27B56453-1910-40B6-B28D-4F2B7135CC96}"/>
              </a:ext>
            </a:extLst>
          </p:cNvPr>
          <p:cNvSpPr txBox="1">
            <a:spLocks/>
          </p:cNvSpPr>
          <p:nvPr userDrawn="1"/>
        </p:nvSpPr>
        <p:spPr>
          <a:xfrm>
            <a:off x="5674197" y="6386094"/>
            <a:ext cx="843606" cy="418636"/>
          </a:xfrm>
          <a:prstGeom prst="rect">
            <a:avLst/>
          </a:prstGeom>
        </p:spPr>
        <p:txBody>
          <a:bodyPr vert="horz" lIns="91440" tIns="45720" rIns="91440" bIns="45720" rtlCol="0" anchor="ctr"/>
          <a:lstStyle>
            <a:defPPr>
              <a:defRPr lang="en-US"/>
            </a:defPPr>
            <a:lvl1pPr marL="0" algn="ctr" defTabSz="457200" rtl="0" eaLnBrk="1" latinLnBrk="0" hangingPunct="1">
              <a:defRPr sz="1800" b="1" kern="1200">
                <a:solidFill>
                  <a:schemeClr val="bg1"/>
                </a:solidFill>
                <a:latin typeface="Arial Black" panose="020B0A040201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0AD85FB-DBFA-4636-B455-F91114ABC2C6}" type="slidenum">
              <a:rPr lang="es-CO" smtClean="0"/>
              <a:pPr/>
              <a:t>‹Nº›</a:t>
            </a:fld>
            <a:endParaRPr lang="es-CO" dirty="0"/>
          </a:p>
        </p:txBody>
      </p:sp>
    </p:spTree>
    <p:extLst>
      <p:ext uri="{BB962C8B-B14F-4D97-AF65-F5344CB8AC3E}">
        <p14:creationId xmlns:p14="http://schemas.microsoft.com/office/powerpoint/2010/main" val="74579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s Subtítulo y objetos 3">
    <p:spTree>
      <p:nvGrpSpPr>
        <p:cNvPr id="1" name=""/>
        <p:cNvGrpSpPr/>
        <p:nvPr/>
      </p:nvGrpSpPr>
      <p:grpSpPr>
        <a:xfrm>
          <a:off x="0" y="0"/>
          <a:ext cx="0" cy="0"/>
          <a:chOff x="0" y="0"/>
          <a:chExt cx="0" cy="0"/>
        </a:xfrm>
      </p:grpSpPr>
      <p:sp>
        <p:nvSpPr>
          <p:cNvPr id="10" name="Slide Number Placeholder 5">
            <a:extLst>
              <a:ext uri="{FF2B5EF4-FFF2-40B4-BE49-F238E27FC236}">
                <a16:creationId xmlns="" xmlns:a16="http://schemas.microsoft.com/office/drawing/2014/main" id="{25AF088D-95D1-4C77-8DD3-EEF824FFD292}"/>
              </a:ext>
            </a:extLst>
          </p:cNvPr>
          <p:cNvSpPr>
            <a:spLocks noGrp="1"/>
          </p:cNvSpPr>
          <p:nvPr>
            <p:ph type="sldNum" sz="quarter" idx="10"/>
          </p:nvPr>
        </p:nvSpPr>
        <p:spPr>
          <a:xfrm>
            <a:off x="385715" y="6368952"/>
            <a:ext cx="2743200" cy="365125"/>
          </a:xfrm>
          <a:prstGeom prst="rect">
            <a:avLst/>
          </a:prstGeom>
        </p:spPr>
        <p:txBody>
          <a:bodyPr vert="horz" lIns="91440" tIns="45720" rIns="91440" bIns="45720" rtlCol="0" anchor="ctr"/>
          <a:lstStyle>
            <a:lvl1pPr algn="l">
              <a:defRPr sz="1600">
                <a:solidFill>
                  <a:schemeClr val="tx2">
                    <a:lumMod val="40000"/>
                    <a:lumOff val="60000"/>
                  </a:schemeClr>
                </a:solidFill>
                <a:latin typeface="Arial Rounded MT Bold" panose="020F0704030504030204" pitchFamily="34" charset="0"/>
              </a:defRPr>
            </a:lvl1pPr>
          </a:lstStyle>
          <a:p>
            <a:fld id="{90AD85FB-DBFA-4636-B455-F91114ABC2C6}" type="slidenum">
              <a:rPr lang="es-CO" smtClean="0"/>
              <a:pPr/>
              <a:t>‹Nº›</a:t>
            </a:fld>
            <a:endParaRPr lang="es-CO" dirty="0"/>
          </a:p>
        </p:txBody>
      </p:sp>
      <p:sp>
        <p:nvSpPr>
          <p:cNvPr id="8" name="Slide Number Placeholder 3">
            <a:extLst>
              <a:ext uri="{FF2B5EF4-FFF2-40B4-BE49-F238E27FC236}">
                <a16:creationId xmlns="" xmlns:a16="http://schemas.microsoft.com/office/drawing/2014/main" id="{A2206CBB-64E1-446A-A3E6-535C3CBA1BB7}"/>
              </a:ext>
            </a:extLst>
          </p:cNvPr>
          <p:cNvSpPr txBox="1">
            <a:spLocks/>
          </p:cNvSpPr>
          <p:nvPr userDrawn="1"/>
        </p:nvSpPr>
        <p:spPr>
          <a:xfrm>
            <a:off x="5674197" y="6386094"/>
            <a:ext cx="843606" cy="418636"/>
          </a:xfrm>
          <a:prstGeom prst="rect">
            <a:avLst/>
          </a:prstGeom>
        </p:spPr>
        <p:txBody>
          <a:bodyPr vert="horz" lIns="91440" tIns="45720" rIns="91440" bIns="45720" rtlCol="0" anchor="ctr"/>
          <a:lstStyle>
            <a:defPPr>
              <a:defRPr lang="en-US"/>
            </a:defPPr>
            <a:lvl1pPr marL="0" algn="ctr" defTabSz="457200" rtl="0" eaLnBrk="1" latinLnBrk="0" hangingPunct="1">
              <a:defRPr sz="1800" b="1" kern="1200">
                <a:solidFill>
                  <a:schemeClr val="bg1"/>
                </a:solidFill>
                <a:latin typeface="Arial Black" panose="020B0A040201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0AD85FB-DBFA-4636-B455-F91114ABC2C6}" type="slidenum">
              <a:rPr lang="es-CO" smtClean="0"/>
              <a:pPr/>
              <a:t>‹Nº›</a:t>
            </a:fld>
            <a:endParaRPr lang="es-CO" dirty="0"/>
          </a:p>
        </p:txBody>
      </p:sp>
      <p:sp>
        <p:nvSpPr>
          <p:cNvPr id="9" name="Text Placeholder 2">
            <a:extLst>
              <a:ext uri="{FF2B5EF4-FFF2-40B4-BE49-F238E27FC236}">
                <a16:creationId xmlns="" xmlns:a16="http://schemas.microsoft.com/office/drawing/2014/main" id="{29760DC6-913B-47DC-911E-24240B603359}"/>
              </a:ext>
            </a:extLst>
          </p:cNvPr>
          <p:cNvSpPr>
            <a:spLocks noGrp="1"/>
          </p:cNvSpPr>
          <p:nvPr>
            <p:ph type="body" idx="1"/>
          </p:nvPr>
        </p:nvSpPr>
        <p:spPr>
          <a:xfrm>
            <a:off x="269790" y="1135940"/>
            <a:ext cx="575001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Editar los estilos de texto del patrón</a:t>
            </a:r>
          </a:p>
        </p:txBody>
      </p:sp>
      <p:sp>
        <p:nvSpPr>
          <p:cNvPr id="11" name="Text Placeholder 4">
            <a:extLst>
              <a:ext uri="{FF2B5EF4-FFF2-40B4-BE49-F238E27FC236}">
                <a16:creationId xmlns="" xmlns:a16="http://schemas.microsoft.com/office/drawing/2014/main" id="{910F2A8E-4BE0-4ECC-A186-4A46487B1EE0}"/>
              </a:ext>
            </a:extLst>
          </p:cNvPr>
          <p:cNvSpPr>
            <a:spLocks noGrp="1"/>
          </p:cNvSpPr>
          <p:nvPr>
            <p:ph type="body" sz="quarter" idx="3"/>
          </p:nvPr>
        </p:nvSpPr>
        <p:spPr>
          <a:xfrm>
            <a:off x="6172200" y="1117322"/>
            <a:ext cx="575001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Editar los estilos de texto del patrón</a:t>
            </a:r>
          </a:p>
        </p:txBody>
      </p:sp>
      <p:sp>
        <p:nvSpPr>
          <p:cNvPr id="12" name="Title 1">
            <a:extLst>
              <a:ext uri="{FF2B5EF4-FFF2-40B4-BE49-F238E27FC236}">
                <a16:creationId xmlns="" xmlns:a16="http://schemas.microsoft.com/office/drawing/2014/main" id="{C0A7EE59-3C37-4CB7-8935-66729260922D}"/>
              </a:ext>
            </a:extLst>
          </p:cNvPr>
          <p:cNvSpPr>
            <a:spLocks noGrp="1"/>
          </p:cNvSpPr>
          <p:nvPr>
            <p:ph type="title"/>
          </p:nvPr>
        </p:nvSpPr>
        <p:spPr>
          <a:xfrm>
            <a:off x="295189" y="193112"/>
            <a:ext cx="11601622" cy="924210"/>
          </a:xfrm>
        </p:spPr>
        <p:txBody>
          <a:bodyPr/>
          <a:lstStyle/>
          <a:p>
            <a:r>
              <a:rPr lang="es-ES" dirty="0"/>
              <a:t>Haga clic para modificar el estilo de título del patrón</a:t>
            </a:r>
            <a:endParaRPr lang="en-US" dirty="0"/>
          </a:p>
        </p:txBody>
      </p:sp>
      <p:sp>
        <p:nvSpPr>
          <p:cNvPr id="13" name="Content Placeholder 2">
            <a:extLst>
              <a:ext uri="{FF2B5EF4-FFF2-40B4-BE49-F238E27FC236}">
                <a16:creationId xmlns="" xmlns:a16="http://schemas.microsoft.com/office/drawing/2014/main" id="{04E9E71A-AAC9-447C-8722-6B72B5C13654}"/>
              </a:ext>
            </a:extLst>
          </p:cNvPr>
          <p:cNvSpPr>
            <a:spLocks noGrp="1"/>
          </p:cNvSpPr>
          <p:nvPr>
            <p:ph sz="half" idx="11"/>
          </p:nvPr>
        </p:nvSpPr>
        <p:spPr>
          <a:xfrm>
            <a:off x="295189" y="2036618"/>
            <a:ext cx="5724611" cy="4140345"/>
          </a:xfrm>
        </p:spPr>
        <p:txBody>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14" name="Content Placeholder 3">
            <a:extLst>
              <a:ext uri="{FF2B5EF4-FFF2-40B4-BE49-F238E27FC236}">
                <a16:creationId xmlns="" xmlns:a16="http://schemas.microsoft.com/office/drawing/2014/main" id="{E0BEFD09-BB2A-4DD5-A836-29C136BE42C1}"/>
              </a:ext>
            </a:extLst>
          </p:cNvPr>
          <p:cNvSpPr>
            <a:spLocks noGrp="1"/>
          </p:cNvSpPr>
          <p:nvPr>
            <p:ph sz="half" idx="2"/>
          </p:nvPr>
        </p:nvSpPr>
        <p:spPr>
          <a:xfrm>
            <a:off x="6172200" y="2036618"/>
            <a:ext cx="5724610" cy="4140345"/>
          </a:xfrm>
        </p:spPr>
        <p:txBody>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1008196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90AD85FB-DBFA-4636-B455-F91114ABC2C6}" type="slidenum">
              <a:rPr lang="es-CO" smtClean="0"/>
              <a:t>‹Nº›</a:t>
            </a:fld>
            <a:endParaRPr lang="es-CO" dirty="0"/>
          </a:p>
        </p:txBody>
      </p:sp>
      <p:sp>
        <p:nvSpPr>
          <p:cNvPr id="2" name="Title 1"/>
          <p:cNvSpPr>
            <a:spLocks noGrp="1"/>
          </p:cNvSpPr>
          <p:nvPr>
            <p:ph type="title"/>
          </p:nvPr>
        </p:nvSpPr>
        <p:spPr>
          <a:xfrm>
            <a:off x="839788" y="457200"/>
            <a:ext cx="3932237" cy="5403850"/>
          </a:xfrm>
        </p:spPr>
        <p:txBody>
          <a:bodyPr anchor="ctr">
            <a:normAutofit/>
          </a:bodyPr>
          <a:lstStyle>
            <a:lvl1pPr algn="ctr">
              <a:defRPr sz="2800"/>
            </a:lvl1pPr>
          </a:lstStyle>
          <a:p>
            <a:r>
              <a:rPr lang="es-ES" dirty="0"/>
              <a:t>Haga clic para modificar el estilo de título del patrón</a:t>
            </a:r>
            <a:endParaRPr lang="en-US" dirty="0"/>
          </a:p>
        </p:txBody>
      </p:sp>
      <p:sp>
        <p:nvSpPr>
          <p:cNvPr id="3" name="Content Placeholder 2"/>
          <p:cNvSpPr>
            <a:spLocks noGrp="1"/>
          </p:cNvSpPr>
          <p:nvPr>
            <p:ph idx="1"/>
          </p:nvPr>
        </p:nvSpPr>
        <p:spPr>
          <a:xfrm>
            <a:off x="5183188" y="457201"/>
            <a:ext cx="6172200" cy="540385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3930720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Títulos, y dos objetos">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90AD85FB-DBFA-4636-B455-F91114ABC2C6}" type="slidenum">
              <a:rPr lang="es-CO" smtClean="0"/>
              <a:t>‹Nº›</a:t>
            </a:fld>
            <a:endParaRPr lang="es-CO" dirty="0"/>
          </a:p>
        </p:txBody>
      </p:sp>
      <p:sp>
        <p:nvSpPr>
          <p:cNvPr id="2" name="Title 1"/>
          <p:cNvSpPr>
            <a:spLocks noGrp="1"/>
          </p:cNvSpPr>
          <p:nvPr>
            <p:ph type="title"/>
          </p:nvPr>
        </p:nvSpPr>
        <p:spPr>
          <a:xfrm>
            <a:off x="839788" y="457200"/>
            <a:ext cx="3932237" cy="1600200"/>
          </a:xfrm>
        </p:spPr>
        <p:txBody>
          <a:bodyPr anchor="ctr">
            <a:normAutofit/>
          </a:bodyPr>
          <a:lstStyle>
            <a:lvl1pPr>
              <a:defRPr sz="2800"/>
            </a:lvl1pPr>
          </a:lstStyle>
          <a:p>
            <a:r>
              <a:rPr lang="es-ES" dirty="0"/>
              <a:t>Haga clic para modificar el estilo de título del patrón</a:t>
            </a:r>
            <a:endParaRPr lang="en-US" dirty="0"/>
          </a:p>
        </p:txBody>
      </p:sp>
      <p:sp>
        <p:nvSpPr>
          <p:cNvPr id="3" name="Picture Placeholder 2"/>
          <p:cNvSpPr>
            <a:spLocks noGrp="1" noChangeAspect="1"/>
          </p:cNvSpPr>
          <p:nvPr>
            <p:ph type="pic" idx="1"/>
          </p:nvPr>
        </p:nvSpPr>
        <p:spPr>
          <a:xfrm>
            <a:off x="5183188" y="457201"/>
            <a:ext cx="6172200" cy="5403850"/>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Tree>
    <p:extLst>
      <p:ext uri="{BB962C8B-B14F-4D97-AF65-F5344CB8AC3E}">
        <p14:creationId xmlns:p14="http://schemas.microsoft.com/office/powerpoint/2010/main" val="3406739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ítulo vertical y texto">
    <p:spTree>
      <p:nvGrpSpPr>
        <p:cNvPr id="1" name=""/>
        <p:cNvGrpSpPr/>
        <p:nvPr/>
      </p:nvGrpSpPr>
      <p:grpSpPr>
        <a:xfrm>
          <a:off x="0" y="0"/>
          <a:ext cx="0" cy="0"/>
          <a:chOff x="0" y="0"/>
          <a:chExt cx="0" cy="0"/>
        </a:xfrm>
      </p:grpSpPr>
      <p:pic>
        <p:nvPicPr>
          <p:cNvPr id="6" name="Imagen 5" descr="Imagen que contiene pájaro, flor, ave&#10;&#10;Descripción generada automáticamente">
            <a:extLst>
              <a:ext uri="{FF2B5EF4-FFF2-40B4-BE49-F238E27FC236}">
                <a16:creationId xmlns="" xmlns:a16="http://schemas.microsoft.com/office/drawing/2014/main" id="{9BC52D67-4684-43F3-9514-59B9DE01E9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654" y="-91440"/>
            <a:ext cx="12354560" cy="6949440"/>
          </a:xfrm>
          <a:prstGeom prst="rect">
            <a:avLst/>
          </a:prstGeom>
        </p:spPr>
      </p:pic>
    </p:spTree>
    <p:extLst>
      <p:ext uri="{BB962C8B-B14F-4D97-AF65-F5344CB8AC3E}">
        <p14:creationId xmlns:p14="http://schemas.microsoft.com/office/powerpoint/2010/main" val="2511002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a:xfrm>
            <a:off x="609600" y="6356351"/>
            <a:ext cx="2844800" cy="365125"/>
          </a:xfrm>
          <a:prstGeom prst="rect">
            <a:avLst/>
          </a:prstGeom>
        </p:spPr>
        <p:txBody>
          <a:bodyPr/>
          <a:lstStyle/>
          <a:p>
            <a:endParaRPr lang="es-ES" dirty="0"/>
          </a:p>
        </p:txBody>
      </p:sp>
      <p:sp>
        <p:nvSpPr>
          <p:cNvPr id="8" name="Marcador de pie de página 7"/>
          <p:cNvSpPr>
            <a:spLocks noGrp="1"/>
          </p:cNvSpPr>
          <p:nvPr>
            <p:ph type="ftr" sz="quarter" idx="11"/>
          </p:nvPr>
        </p:nvSpPr>
        <p:spPr>
          <a:xfrm>
            <a:off x="4165600" y="6356351"/>
            <a:ext cx="3860800" cy="365125"/>
          </a:xfrm>
          <a:prstGeom prst="rect">
            <a:avLst/>
          </a:prstGeom>
        </p:spPr>
        <p:txBody>
          <a:bodyPr/>
          <a:lstStyle/>
          <a:p>
            <a:endParaRPr lang="es-ES" dirty="0"/>
          </a:p>
        </p:txBody>
      </p:sp>
      <p:sp>
        <p:nvSpPr>
          <p:cNvPr id="9" name="Marcador de número de diapositiva 8"/>
          <p:cNvSpPr>
            <a:spLocks noGrp="1"/>
          </p:cNvSpPr>
          <p:nvPr>
            <p:ph type="sldNum" sz="quarter" idx="12"/>
          </p:nvPr>
        </p:nvSpPr>
        <p:spPr/>
        <p:txBody>
          <a:bodyPr/>
          <a:lstStyle/>
          <a:p>
            <a:fld id="{2FCD7B5D-4AAF-944F-8F79-1958F93DB250}" type="slidenum">
              <a:rPr lang="es-ES" smtClean="0"/>
              <a:t>‹Nº›</a:t>
            </a:fld>
            <a:endParaRPr lang="es-ES" dirty="0"/>
          </a:p>
        </p:txBody>
      </p:sp>
    </p:spTree>
    <p:extLst>
      <p:ext uri="{BB962C8B-B14F-4D97-AF65-F5344CB8AC3E}">
        <p14:creationId xmlns:p14="http://schemas.microsoft.com/office/powerpoint/2010/main" val="21444100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0D90380-A00D-5E4A-8B7A-B893C56AE67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 xmlns:a16="http://schemas.microsoft.com/office/drawing/2014/main" id="{E3288D9D-78C8-8E47-B84C-DDC2029556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 xmlns:a16="http://schemas.microsoft.com/office/drawing/2014/main" id="{7060E441-40BA-EB4A-AB71-84AFC1C264C2}"/>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5" name="Marcador de pie de página 4">
            <a:extLst>
              <a:ext uri="{FF2B5EF4-FFF2-40B4-BE49-F238E27FC236}">
                <a16:creationId xmlns="" xmlns:a16="http://schemas.microsoft.com/office/drawing/2014/main" id="{8B9D7C03-EBF6-B14B-9195-726F793F37F3}"/>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 xmlns:a16="http://schemas.microsoft.com/office/drawing/2014/main" id="{358AFFE0-7B36-DD49-A8F8-54DD2F34BAC2}"/>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7451961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7DB9C5BD-9920-E34F-BA6A-855CAFBEA67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 xmlns:a16="http://schemas.microsoft.com/office/drawing/2014/main" id="{020E0935-049B-6748-BDA8-191D15E537C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 xmlns:a16="http://schemas.microsoft.com/office/drawing/2014/main" id="{26E1400E-BA52-FD49-A32D-CFE6E0206981}"/>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5" name="Marcador de pie de página 4">
            <a:extLst>
              <a:ext uri="{FF2B5EF4-FFF2-40B4-BE49-F238E27FC236}">
                <a16:creationId xmlns="" xmlns:a16="http://schemas.microsoft.com/office/drawing/2014/main" id="{91D6692B-56F4-C54E-889E-99294F5A1AB6}"/>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 xmlns:a16="http://schemas.microsoft.com/office/drawing/2014/main" id="{E5618FB1-08F1-484B-B102-1F7F32A02C94}"/>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4012968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9FC39022-CF1F-0C44-9ABC-019EC85E6FA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 xmlns:a16="http://schemas.microsoft.com/office/drawing/2014/main" id="{756E0EEF-CE73-984D-92EB-6EEA72D798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 xmlns:a16="http://schemas.microsoft.com/office/drawing/2014/main" id="{4D5B79F8-2508-E045-BC76-3EDF70435A94}"/>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5" name="Marcador de pie de página 4">
            <a:extLst>
              <a:ext uri="{FF2B5EF4-FFF2-40B4-BE49-F238E27FC236}">
                <a16:creationId xmlns="" xmlns:a16="http://schemas.microsoft.com/office/drawing/2014/main" id="{C96ECDA1-A036-6743-8BB1-7484222BE79A}"/>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 xmlns:a16="http://schemas.microsoft.com/office/drawing/2014/main" id="{D7ED22D7-837D-5543-8011-BC94BC5ED50D}"/>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8593449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0E8A7137-4E6A-3E4A-81E4-348FD908021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 xmlns:a16="http://schemas.microsoft.com/office/drawing/2014/main" id="{2474E7C6-595A-3340-832D-DF766BABE969}"/>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 xmlns:a16="http://schemas.microsoft.com/office/drawing/2014/main" id="{29D15064-B3C0-9046-A221-5078CF5B6A08}"/>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 xmlns:a16="http://schemas.microsoft.com/office/drawing/2014/main" id="{D50771F0-4D38-164C-A058-179F79178D9C}"/>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6" name="Marcador de pie de página 5">
            <a:extLst>
              <a:ext uri="{FF2B5EF4-FFF2-40B4-BE49-F238E27FC236}">
                <a16:creationId xmlns="" xmlns:a16="http://schemas.microsoft.com/office/drawing/2014/main" id="{05C74750-734F-2C42-89E3-B99D7505B42E}"/>
              </a:ext>
            </a:extLst>
          </p:cNvPr>
          <p:cNvSpPr>
            <a:spLocks noGrp="1"/>
          </p:cNvSpPr>
          <p:nvPr>
            <p:ph type="ftr" sz="quarter" idx="11"/>
          </p:nvPr>
        </p:nvSpPr>
        <p:spPr/>
        <p:txBody>
          <a:bodyPr/>
          <a:lstStyle/>
          <a:p>
            <a:endParaRPr lang="es-CO" dirty="0"/>
          </a:p>
        </p:txBody>
      </p:sp>
      <p:sp>
        <p:nvSpPr>
          <p:cNvPr id="7" name="Marcador de número de diapositiva 6">
            <a:extLst>
              <a:ext uri="{FF2B5EF4-FFF2-40B4-BE49-F238E27FC236}">
                <a16:creationId xmlns="" xmlns:a16="http://schemas.microsoft.com/office/drawing/2014/main" id="{7DD3286D-EE97-0F4D-AD08-46A037202993}"/>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926579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ulo_presentacion_1">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09949"/>
            <a:ext cx="9144000" cy="1306574"/>
          </a:xfrm>
        </p:spPr>
        <p:txBody>
          <a:bodyPr anchor="b">
            <a:normAutofit/>
          </a:bodyPr>
          <a:lstStyle>
            <a:lvl1pPr algn="ctr">
              <a:defRPr sz="2800"/>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1524000" y="4255806"/>
            <a:ext cx="9144000" cy="1001994"/>
          </a:xfrm>
        </p:spPr>
        <p:txBody>
          <a:bodyPr>
            <a:normAutofit/>
          </a:bodyPr>
          <a:lstStyle>
            <a:lvl1pPr marL="0" indent="0" algn="ctr">
              <a:buNone/>
              <a:defRPr sz="2000">
                <a:solidFill>
                  <a:srgbClr val="57014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n-US" dirty="0"/>
          </a:p>
        </p:txBody>
      </p:sp>
      <p:sp>
        <p:nvSpPr>
          <p:cNvPr id="4" name="Rectángulo 3">
            <a:extLst>
              <a:ext uri="{FF2B5EF4-FFF2-40B4-BE49-F238E27FC236}">
                <a16:creationId xmlns="" xmlns:a16="http://schemas.microsoft.com/office/drawing/2014/main" id="{7E68BE22-D19D-4CB1-9A71-81914636EFDD}"/>
              </a:ext>
            </a:extLst>
          </p:cNvPr>
          <p:cNvSpPr/>
          <p:nvPr userDrawn="1"/>
        </p:nvSpPr>
        <p:spPr>
          <a:xfrm>
            <a:off x="0" y="6327228"/>
            <a:ext cx="12192000" cy="5307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solidFill>
                <a:srgbClr val="B3A2C6"/>
              </a:solidFill>
            </a:endParaRPr>
          </a:p>
        </p:txBody>
      </p:sp>
    </p:spTree>
    <p:extLst>
      <p:ext uri="{BB962C8B-B14F-4D97-AF65-F5344CB8AC3E}">
        <p14:creationId xmlns:p14="http://schemas.microsoft.com/office/powerpoint/2010/main" val="31187056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34B826B0-915A-5E46-B61B-3C441D64634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 xmlns:a16="http://schemas.microsoft.com/office/drawing/2014/main" id="{7F9D09D9-BC9C-3F42-82E6-CB960FA723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 xmlns:a16="http://schemas.microsoft.com/office/drawing/2014/main" id="{3DB8341C-3DED-A24F-96ED-5FEE4F17EDEC}"/>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 xmlns:a16="http://schemas.microsoft.com/office/drawing/2014/main" id="{CE688CA5-CB89-DB47-B126-CEF5FC3D86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 xmlns:a16="http://schemas.microsoft.com/office/drawing/2014/main" id="{FB53098D-300C-B54B-936E-0EE2DCA58B0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 xmlns:a16="http://schemas.microsoft.com/office/drawing/2014/main" id="{D028F5CF-CCC2-0E41-870E-537B4B8D5C3E}"/>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8" name="Marcador de pie de página 7">
            <a:extLst>
              <a:ext uri="{FF2B5EF4-FFF2-40B4-BE49-F238E27FC236}">
                <a16:creationId xmlns="" xmlns:a16="http://schemas.microsoft.com/office/drawing/2014/main" id="{57922B5E-3DFE-B748-B595-5AF598965235}"/>
              </a:ext>
            </a:extLst>
          </p:cNvPr>
          <p:cNvSpPr>
            <a:spLocks noGrp="1"/>
          </p:cNvSpPr>
          <p:nvPr>
            <p:ph type="ftr" sz="quarter" idx="11"/>
          </p:nvPr>
        </p:nvSpPr>
        <p:spPr/>
        <p:txBody>
          <a:bodyPr/>
          <a:lstStyle/>
          <a:p>
            <a:endParaRPr lang="es-CO" dirty="0"/>
          </a:p>
        </p:txBody>
      </p:sp>
      <p:sp>
        <p:nvSpPr>
          <p:cNvPr id="9" name="Marcador de número de diapositiva 8">
            <a:extLst>
              <a:ext uri="{FF2B5EF4-FFF2-40B4-BE49-F238E27FC236}">
                <a16:creationId xmlns="" xmlns:a16="http://schemas.microsoft.com/office/drawing/2014/main" id="{6BC4C7EF-37E5-734C-ADE3-68E140F26D86}"/>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3931710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764F2125-D5E3-A44E-AF26-6BD96E79919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 xmlns:a16="http://schemas.microsoft.com/office/drawing/2014/main" id="{38CF8A24-BFE5-A34C-BC66-D9F0D9FDAA35}"/>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4" name="Marcador de pie de página 3">
            <a:extLst>
              <a:ext uri="{FF2B5EF4-FFF2-40B4-BE49-F238E27FC236}">
                <a16:creationId xmlns="" xmlns:a16="http://schemas.microsoft.com/office/drawing/2014/main" id="{0AA83CB3-263A-0049-A186-2C036E9996CB}"/>
              </a:ext>
            </a:extLst>
          </p:cNvPr>
          <p:cNvSpPr>
            <a:spLocks noGrp="1"/>
          </p:cNvSpPr>
          <p:nvPr>
            <p:ph type="ftr" sz="quarter" idx="11"/>
          </p:nvPr>
        </p:nvSpPr>
        <p:spPr/>
        <p:txBody>
          <a:bodyPr/>
          <a:lstStyle/>
          <a:p>
            <a:endParaRPr lang="es-CO" dirty="0"/>
          </a:p>
        </p:txBody>
      </p:sp>
      <p:sp>
        <p:nvSpPr>
          <p:cNvPr id="5" name="Marcador de número de diapositiva 4">
            <a:extLst>
              <a:ext uri="{FF2B5EF4-FFF2-40B4-BE49-F238E27FC236}">
                <a16:creationId xmlns="" xmlns:a16="http://schemas.microsoft.com/office/drawing/2014/main" id="{66D50139-0905-304D-930B-DF429132489C}"/>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24379291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 xmlns:a16="http://schemas.microsoft.com/office/drawing/2014/main" id="{1847DF03-9B22-2949-BD9B-D31167B803E5}"/>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3" name="Marcador de pie de página 2">
            <a:extLst>
              <a:ext uri="{FF2B5EF4-FFF2-40B4-BE49-F238E27FC236}">
                <a16:creationId xmlns="" xmlns:a16="http://schemas.microsoft.com/office/drawing/2014/main" id="{7FA4F285-25DA-1641-AD8D-C4CD897B4012}"/>
              </a:ext>
            </a:extLst>
          </p:cNvPr>
          <p:cNvSpPr>
            <a:spLocks noGrp="1"/>
          </p:cNvSpPr>
          <p:nvPr>
            <p:ph type="ftr" sz="quarter" idx="11"/>
          </p:nvPr>
        </p:nvSpPr>
        <p:spPr/>
        <p:txBody>
          <a:bodyPr/>
          <a:lstStyle/>
          <a:p>
            <a:endParaRPr lang="es-CO" dirty="0"/>
          </a:p>
        </p:txBody>
      </p:sp>
      <p:sp>
        <p:nvSpPr>
          <p:cNvPr id="4" name="Marcador de número de diapositiva 3">
            <a:extLst>
              <a:ext uri="{FF2B5EF4-FFF2-40B4-BE49-F238E27FC236}">
                <a16:creationId xmlns="" xmlns:a16="http://schemas.microsoft.com/office/drawing/2014/main" id="{B30973EA-6F9B-C148-BCC7-BD6BEE26E8BF}"/>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34962903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5097ABA5-9634-3A47-B450-C9E562F0B0EC}"/>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 xmlns:a16="http://schemas.microsoft.com/office/drawing/2014/main" id="{897F837A-0411-1C46-B33C-8D9BCE3DE4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 xmlns:a16="http://schemas.microsoft.com/office/drawing/2014/main" id="{22D9CF74-58C8-BD43-965D-BD7614AB86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 xmlns:a16="http://schemas.microsoft.com/office/drawing/2014/main" id="{8D4D5714-B504-2645-AB0B-86A1964DA189}"/>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6" name="Marcador de pie de página 5">
            <a:extLst>
              <a:ext uri="{FF2B5EF4-FFF2-40B4-BE49-F238E27FC236}">
                <a16:creationId xmlns="" xmlns:a16="http://schemas.microsoft.com/office/drawing/2014/main" id="{ABD131F1-8D6B-064D-B6B7-2C439418162F}"/>
              </a:ext>
            </a:extLst>
          </p:cNvPr>
          <p:cNvSpPr>
            <a:spLocks noGrp="1"/>
          </p:cNvSpPr>
          <p:nvPr>
            <p:ph type="ftr" sz="quarter" idx="11"/>
          </p:nvPr>
        </p:nvSpPr>
        <p:spPr/>
        <p:txBody>
          <a:bodyPr/>
          <a:lstStyle/>
          <a:p>
            <a:endParaRPr lang="es-CO" dirty="0"/>
          </a:p>
        </p:txBody>
      </p:sp>
      <p:sp>
        <p:nvSpPr>
          <p:cNvPr id="7" name="Marcador de número de diapositiva 6">
            <a:extLst>
              <a:ext uri="{FF2B5EF4-FFF2-40B4-BE49-F238E27FC236}">
                <a16:creationId xmlns="" xmlns:a16="http://schemas.microsoft.com/office/drawing/2014/main" id="{C2751BB8-7A57-E444-ABCA-A5FF2D46DAF1}"/>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41232839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D53727FA-B7DB-0D48-967F-CBD37C82692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 xmlns:a16="http://schemas.microsoft.com/office/drawing/2014/main" id="{717598E0-DB3A-9349-92F4-04D08BE74B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Marcador de texto 3">
            <a:extLst>
              <a:ext uri="{FF2B5EF4-FFF2-40B4-BE49-F238E27FC236}">
                <a16:creationId xmlns="" xmlns:a16="http://schemas.microsoft.com/office/drawing/2014/main" id="{01778674-5AD7-7542-8C11-45427A190F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 xmlns:a16="http://schemas.microsoft.com/office/drawing/2014/main" id="{99B8E8F5-C2B5-6241-84B5-38C5C3489C70}"/>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6" name="Marcador de pie de página 5">
            <a:extLst>
              <a:ext uri="{FF2B5EF4-FFF2-40B4-BE49-F238E27FC236}">
                <a16:creationId xmlns="" xmlns:a16="http://schemas.microsoft.com/office/drawing/2014/main" id="{E379066C-5D26-8943-A29A-35A03BD7911E}"/>
              </a:ext>
            </a:extLst>
          </p:cNvPr>
          <p:cNvSpPr>
            <a:spLocks noGrp="1"/>
          </p:cNvSpPr>
          <p:nvPr>
            <p:ph type="ftr" sz="quarter" idx="11"/>
          </p:nvPr>
        </p:nvSpPr>
        <p:spPr/>
        <p:txBody>
          <a:bodyPr/>
          <a:lstStyle/>
          <a:p>
            <a:endParaRPr lang="es-CO" dirty="0"/>
          </a:p>
        </p:txBody>
      </p:sp>
      <p:sp>
        <p:nvSpPr>
          <p:cNvPr id="7" name="Marcador de número de diapositiva 6">
            <a:extLst>
              <a:ext uri="{FF2B5EF4-FFF2-40B4-BE49-F238E27FC236}">
                <a16:creationId xmlns="" xmlns:a16="http://schemas.microsoft.com/office/drawing/2014/main" id="{FB4B493B-DA42-F048-8F6E-111286893ED7}"/>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33536494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61EC6BED-2832-8B4B-8F7E-DCDE9889A71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 xmlns:a16="http://schemas.microsoft.com/office/drawing/2014/main" id="{D4F8E008-46F7-9347-8AE2-116959BA372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 xmlns:a16="http://schemas.microsoft.com/office/drawing/2014/main" id="{006B2F2F-E68A-224E-B7E9-656F06663A55}"/>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5" name="Marcador de pie de página 4">
            <a:extLst>
              <a:ext uri="{FF2B5EF4-FFF2-40B4-BE49-F238E27FC236}">
                <a16:creationId xmlns="" xmlns:a16="http://schemas.microsoft.com/office/drawing/2014/main" id="{DD33C78C-3217-CA4B-AC68-C9CE8E240101}"/>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 xmlns:a16="http://schemas.microsoft.com/office/drawing/2014/main" id="{C9E4473F-F199-DD4B-B08B-AEA89FBA6EDF}"/>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20217800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 xmlns:a16="http://schemas.microsoft.com/office/drawing/2014/main" id="{8C23763D-E5CD-B24C-BC38-55DBBC4E45C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 xmlns:a16="http://schemas.microsoft.com/office/drawing/2014/main" id="{486529FD-357A-F44C-A63B-3D409C57857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 xmlns:a16="http://schemas.microsoft.com/office/drawing/2014/main" id="{4D383D6B-DF03-554D-A34F-61D020B7C3C9}"/>
              </a:ext>
            </a:extLst>
          </p:cNvPr>
          <p:cNvSpPr>
            <a:spLocks noGrp="1"/>
          </p:cNvSpPr>
          <p:nvPr>
            <p:ph type="dt" sz="half" idx="10"/>
          </p:nvPr>
        </p:nvSpPr>
        <p:spPr/>
        <p:txBody>
          <a:bodyPr/>
          <a:lstStyle/>
          <a:p>
            <a:fld id="{09EFCB35-4182-1442-A37E-BE30B042DFF9}" type="datetimeFigureOut">
              <a:rPr lang="es-CO" smtClean="0"/>
              <a:t>25/02/2021</a:t>
            </a:fld>
            <a:endParaRPr lang="es-CO" dirty="0"/>
          </a:p>
        </p:txBody>
      </p:sp>
      <p:sp>
        <p:nvSpPr>
          <p:cNvPr id="5" name="Marcador de pie de página 4">
            <a:extLst>
              <a:ext uri="{FF2B5EF4-FFF2-40B4-BE49-F238E27FC236}">
                <a16:creationId xmlns="" xmlns:a16="http://schemas.microsoft.com/office/drawing/2014/main" id="{5438E87E-46D3-4749-858A-2D8717BA7126}"/>
              </a:ext>
            </a:extLst>
          </p:cNvPr>
          <p:cNvSpPr>
            <a:spLocks noGrp="1"/>
          </p:cNvSpPr>
          <p:nvPr>
            <p:ph type="ftr" sz="quarter" idx="11"/>
          </p:nvPr>
        </p:nvSpPr>
        <p:spPr/>
        <p:txBody>
          <a:bodyPr/>
          <a:lstStyle/>
          <a:p>
            <a:endParaRPr lang="es-CO" dirty="0"/>
          </a:p>
        </p:txBody>
      </p:sp>
      <p:sp>
        <p:nvSpPr>
          <p:cNvPr id="6" name="Marcador de número de diapositiva 5">
            <a:extLst>
              <a:ext uri="{FF2B5EF4-FFF2-40B4-BE49-F238E27FC236}">
                <a16:creationId xmlns="" xmlns:a16="http://schemas.microsoft.com/office/drawing/2014/main" id="{FF4B54EC-1D88-4744-A0ED-7B1E3A855FE1}"/>
              </a:ext>
            </a:extLst>
          </p:cNvPr>
          <p:cNvSpPr>
            <a:spLocks noGrp="1"/>
          </p:cNvSpPr>
          <p:nvPr>
            <p:ph type="sldNum" sz="quarter" idx="12"/>
          </p:nvPr>
        </p:nvSpPr>
        <p:spPr/>
        <p:txBody>
          <a:bodyPr/>
          <a:lstStyle/>
          <a:p>
            <a:fld id="{582AD83D-47C0-3B48-B5A1-D8425DB48C72}" type="slidenum">
              <a:rPr lang="es-CO" smtClean="0"/>
              <a:t>‹Nº›</a:t>
            </a:fld>
            <a:endParaRPr lang="es-CO" dirty="0"/>
          </a:p>
        </p:txBody>
      </p:sp>
    </p:spTree>
    <p:extLst>
      <p:ext uri="{BB962C8B-B14F-4D97-AF65-F5344CB8AC3E}">
        <p14:creationId xmlns:p14="http://schemas.microsoft.com/office/powerpoint/2010/main" val="35258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ortada_opcion_foto_horizontal">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80557935-AEE7-49BC-AC48-16F7975A145F}"/>
              </a:ext>
            </a:extLst>
          </p:cNvPr>
          <p:cNvSpPr>
            <a:spLocks noGrp="1"/>
          </p:cNvSpPr>
          <p:nvPr>
            <p:ph type="ctrTitle"/>
          </p:nvPr>
        </p:nvSpPr>
        <p:spPr>
          <a:xfrm>
            <a:off x="521293" y="3698543"/>
            <a:ext cx="11254812" cy="2420246"/>
          </a:xfrm>
        </p:spPr>
        <p:txBody>
          <a:bodyPr anchor="ctr">
            <a:normAutofit/>
          </a:bodyPr>
          <a:lstStyle>
            <a:lvl1pPr algn="ctr">
              <a:defRPr sz="2800"/>
            </a:lvl1pPr>
          </a:lstStyle>
          <a:p>
            <a:r>
              <a:rPr lang="es-ES" dirty="0"/>
              <a:t>Haga clic para modificar el estilo de título del patrón</a:t>
            </a:r>
            <a:endParaRPr lang="en-US" dirty="0"/>
          </a:p>
        </p:txBody>
      </p:sp>
      <p:sp>
        <p:nvSpPr>
          <p:cNvPr id="8" name="Marcador de posición de imagen 3">
            <a:extLst>
              <a:ext uri="{FF2B5EF4-FFF2-40B4-BE49-F238E27FC236}">
                <a16:creationId xmlns="" xmlns:a16="http://schemas.microsoft.com/office/drawing/2014/main" id="{3FBAB972-B9F3-43A1-A636-7A61A683B60D}"/>
              </a:ext>
            </a:extLst>
          </p:cNvPr>
          <p:cNvSpPr>
            <a:spLocks noGrp="1"/>
          </p:cNvSpPr>
          <p:nvPr>
            <p:ph type="pic" sz="quarter" idx="10"/>
          </p:nvPr>
        </p:nvSpPr>
        <p:spPr>
          <a:xfrm>
            <a:off x="0" y="0"/>
            <a:ext cx="12192000" cy="3450967"/>
          </a:xfrm>
        </p:spPr>
        <p:txBody>
          <a:bodyPr/>
          <a:lstStyle/>
          <a:p>
            <a:endParaRPr lang="es-CO" dirty="0"/>
          </a:p>
        </p:txBody>
      </p:sp>
    </p:spTree>
    <p:extLst>
      <p:ext uri="{BB962C8B-B14F-4D97-AF65-F5344CB8AC3E}">
        <p14:creationId xmlns:p14="http://schemas.microsoft.com/office/powerpoint/2010/main" val="4062840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ortada_opcion_foto_vertical">
    <p:spTree>
      <p:nvGrpSpPr>
        <p:cNvPr id="1" name=""/>
        <p:cNvGrpSpPr/>
        <p:nvPr/>
      </p:nvGrpSpPr>
      <p:grpSpPr>
        <a:xfrm>
          <a:off x="0" y="0"/>
          <a:ext cx="0" cy="0"/>
          <a:chOff x="0" y="0"/>
          <a:chExt cx="0" cy="0"/>
        </a:xfrm>
      </p:grpSpPr>
      <p:sp>
        <p:nvSpPr>
          <p:cNvPr id="3" name="Marcador de número de diapositiva 2">
            <a:extLst>
              <a:ext uri="{FF2B5EF4-FFF2-40B4-BE49-F238E27FC236}">
                <a16:creationId xmlns="" xmlns:a16="http://schemas.microsoft.com/office/drawing/2014/main" id="{4C28B1B5-2F97-46DD-ABCB-13EAA007643F}"/>
              </a:ext>
            </a:extLst>
          </p:cNvPr>
          <p:cNvSpPr>
            <a:spLocks noGrp="1"/>
          </p:cNvSpPr>
          <p:nvPr>
            <p:ph type="sldNum" sz="quarter" idx="10"/>
          </p:nvPr>
        </p:nvSpPr>
        <p:spPr/>
        <p:txBody>
          <a:bodyPr/>
          <a:lstStyle/>
          <a:p>
            <a:fld id="{90AD85FB-DBFA-4636-B455-F91114ABC2C6}" type="slidenum">
              <a:rPr lang="es-CO" smtClean="0"/>
              <a:pPr/>
              <a:t>‹Nº›</a:t>
            </a:fld>
            <a:endParaRPr lang="es-CO" dirty="0"/>
          </a:p>
        </p:txBody>
      </p:sp>
      <p:sp>
        <p:nvSpPr>
          <p:cNvPr id="7" name="Title 1">
            <a:extLst>
              <a:ext uri="{FF2B5EF4-FFF2-40B4-BE49-F238E27FC236}">
                <a16:creationId xmlns="" xmlns:a16="http://schemas.microsoft.com/office/drawing/2014/main" id="{69461931-9A46-4D2B-BB5C-0EF290B80EB0}"/>
              </a:ext>
            </a:extLst>
          </p:cNvPr>
          <p:cNvSpPr>
            <a:spLocks noGrp="1"/>
          </p:cNvSpPr>
          <p:nvPr>
            <p:ph type="ctrTitle"/>
          </p:nvPr>
        </p:nvSpPr>
        <p:spPr>
          <a:xfrm>
            <a:off x="5110393" y="3985147"/>
            <a:ext cx="6416209" cy="2007213"/>
          </a:xfrm>
        </p:spPr>
        <p:txBody>
          <a:bodyPr anchor="ctr">
            <a:normAutofit/>
          </a:bodyPr>
          <a:lstStyle>
            <a:lvl1pPr algn="l">
              <a:defRPr sz="2800"/>
            </a:lvl1pPr>
          </a:lstStyle>
          <a:p>
            <a:r>
              <a:rPr lang="es-ES" dirty="0"/>
              <a:t>Haga clic para modificar el estilo de título del patrón</a:t>
            </a:r>
            <a:endParaRPr lang="en-US" dirty="0"/>
          </a:p>
        </p:txBody>
      </p:sp>
      <p:sp>
        <p:nvSpPr>
          <p:cNvPr id="6" name="Marcador de posición de imagen 2">
            <a:extLst>
              <a:ext uri="{FF2B5EF4-FFF2-40B4-BE49-F238E27FC236}">
                <a16:creationId xmlns="" xmlns:a16="http://schemas.microsoft.com/office/drawing/2014/main" id="{8DF0E52D-7DE3-4E32-B00F-22DF7563698F}"/>
              </a:ext>
            </a:extLst>
          </p:cNvPr>
          <p:cNvSpPr>
            <a:spLocks noGrp="1"/>
          </p:cNvSpPr>
          <p:nvPr>
            <p:ph type="pic" sz="quarter" idx="11"/>
          </p:nvPr>
        </p:nvSpPr>
        <p:spPr>
          <a:xfrm>
            <a:off x="0" y="0"/>
            <a:ext cx="4272742" cy="6371502"/>
          </a:xfrm>
        </p:spPr>
        <p:txBody>
          <a:bodyPr/>
          <a:lstStyle/>
          <a:p>
            <a:endParaRPr lang="es-CO" dirty="0"/>
          </a:p>
        </p:txBody>
      </p:sp>
    </p:spTree>
    <p:extLst>
      <p:ext uri="{BB962C8B-B14F-4D97-AF65-F5344CB8AC3E}">
        <p14:creationId xmlns:p14="http://schemas.microsoft.com/office/powerpoint/2010/main" val="356293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tadilla_opcion_foto_horizontal">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80557935-AEE7-49BC-AC48-16F7975A145F}"/>
              </a:ext>
            </a:extLst>
          </p:cNvPr>
          <p:cNvSpPr>
            <a:spLocks noGrp="1"/>
          </p:cNvSpPr>
          <p:nvPr>
            <p:ph type="ctrTitle"/>
          </p:nvPr>
        </p:nvSpPr>
        <p:spPr>
          <a:xfrm>
            <a:off x="521293" y="3698543"/>
            <a:ext cx="11254812" cy="2420246"/>
          </a:xfrm>
        </p:spPr>
        <p:txBody>
          <a:bodyPr anchor="ctr">
            <a:normAutofit/>
          </a:bodyPr>
          <a:lstStyle>
            <a:lvl1pPr algn="ctr">
              <a:defRPr sz="2800"/>
            </a:lvl1pPr>
          </a:lstStyle>
          <a:p>
            <a:r>
              <a:rPr lang="es-ES" dirty="0"/>
              <a:t>Haga clic para modificar el estilo de título del patrón</a:t>
            </a:r>
            <a:endParaRPr lang="en-US" dirty="0"/>
          </a:p>
        </p:txBody>
      </p:sp>
      <p:sp>
        <p:nvSpPr>
          <p:cNvPr id="8" name="Marcador de posición de imagen 3">
            <a:extLst>
              <a:ext uri="{FF2B5EF4-FFF2-40B4-BE49-F238E27FC236}">
                <a16:creationId xmlns="" xmlns:a16="http://schemas.microsoft.com/office/drawing/2014/main" id="{3FBAB972-B9F3-43A1-A636-7A61A683B60D}"/>
              </a:ext>
            </a:extLst>
          </p:cNvPr>
          <p:cNvSpPr>
            <a:spLocks noGrp="1"/>
          </p:cNvSpPr>
          <p:nvPr>
            <p:ph type="pic" sz="quarter" idx="10"/>
          </p:nvPr>
        </p:nvSpPr>
        <p:spPr>
          <a:xfrm>
            <a:off x="0" y="0"/>
            <a:ext cx="12192000" cy="3450967"/>
          </a:xfrm>
        </p:spPr>
        <p:txBody>
          <a:bodyPr/>
          <a:lstStyle/>
          <a:p>
            <a:endParaRPr lang="es-CO" dirty="0"/>
          </a:p>
        </p:txBody>
      </p:sp>
    </p:spTree>
    <p:extLst>
      <p:ext uri="{BB962C8B-B14F-4D97-AF65-F5344CB8AC3E}">
        <p14:creationId xmlns:p14="http://schemas.microsoft.com/office/powerpoint/2010/main" val="919466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rtadilla_opcion_foto_vertical">
    <p:spTree>
      <p:nvGrpSpPr>
        <p:cNvPr id="1" name=""/>
        <p:cNvGrpSpPr/>
        <p:nvPr/>
      </p:nvGrpSpPr>
      <p:grpSpPr>
        <a:xfrm>
          <a:off x="0" y="0"/>
          <a:ext cx="0" cy="0"/>
          <a:chOff x="0" y="0"/>
          <a:chExt cx="0" cy="0"/>
        </a:xfrm>
      </p:grpSpPr>
      <p:sp>
        <p:nvSpPr>
          <p:cNvPr id="3" name="Marcador de número de diapositiva 2">
            <a:extLst>
              <a:ext uri="{FF2B5EF4-FFF2-40B4-BE49-F238E27FC236}">
                <a16:creationId xmlns="" xmlns:a16="http://schemas.microsoft.com/office/drawing/2014/main" id="{4C28B1B5-2F97-46DD-ABCB-13EAA007643F}"/>
              </a:ext>
            </a:extLst>
          </p:cNvPr>
          <p:cNvSpPr>
            <a:spLocks noGrp="1"/>
          </p:cNvSpPr>
          <p:nvPr>
            <p:ph type="sldNum" sz="quarter" idx="10"/>
          </p:nvPr>
        </p:nvSpPr>
        <p:spPr/>
        <p:txBody>
          <a:bodyPr/>
          <a:lstStyle/>
          <a:p>
            <a:fld id="{90AD85FB-DBFA-4636-B455-F91114ABC2C6}" type="slidenum">
              <a:rPr lang="es-CO" smtClean="0"/>
              <a:pPr/>
              <a:t>‹Nº›</a:t>
            </a:fld>
            <a:endParaRPr lang="es-CO" dirty="0"/>
          </a:p>
        </p:txBody>
      </p:sp>
      <p:sp>
        <p:nvSpPr>
          <p:cNvPr id="7" name="Title 1">
            <a:extLst>
              <a:ext uri="{FF2B5EF4-FFF2-40B4-BE49-F238E27FC236}">
                <a16:creationId xmlns="" xmlns:a16="http://schemas.microsoft.com/office/drawing/2014/main" id="{69461931-9A46-4D2B-BB5C-0EF290B80EB0}"/>
              </a:ext>
            </a:extLst>
          </p:cNvPr>
          <p:cNvSpPr>
            <a:spLocks noGrp="1"/>
          </p:cNvSpPr>
          <p:nvPr>
            <p:ph type="ctrTitle"/>
          </p:nvPr>
        </p:nvSpPr>
        <p:spPr>
          <a:xfrm>
            <a:off x="5110393" y="3985147"/>
            <a:ext cx="6416209" cy="2007213"/>
          </a:xfrm>
        </p:spPr>
        <p:txBody>
          <a:bodyPr anchor="ctr">
            <a:normAutofit/>
          </a:bodyPr>
          <a:lstStyle>
            <a:lvl1pPr algn="l">
              <a:defRPr sz="2800"/>
            </a:lvl1pPr>
          </a:lstStyle>
          <a:p>
            <a:r>
              <a:rPr lang="es-ES" dirty="0"/>
              <a:t>Haga clic para modificar el estilo de título del patrón</a:t>
            </a:r>
            <a:endParaRPr lang="en-US" dirty="0"/>
          </a:p>
        </p:txBody>
      </p:sp>
      <p:sp>
        <p:nvSpPr>
          <p:cNvPr id="6" name="Marcador de posición de imagen 2">
            <a:extLst>
              <a:ext uri="{FF2B5EF4-FFF2-40B4-BE49-F238E27FC236}">
                <a16:creationId xmlns="" xmlns:a16="http://schemas.microsoft.com/office/drawing/2014/main" id="{8DF0E52D-7DE3-4E32-B00F-22DF7563698F}"/>
              </a:ext>
            </a:extLst>
          </p:cNvPr>
          <p:cNvSpPr>
            <a:spLocks noGrp="1"/>
          </p:cNvSpPr>
          <p:nvPr>
            <p:ph type="pic" sz="quarter" idx="11"/>
          </p:nvPr>
        </p:nvSpPr>
        <p:spPr>
          <a:xfrm>
            <a:off x="1" y="0"/>
            <a:ext cx="4264428" cy="6359104"/>
          </a:xfrm>
        </p:spPr>
        <p:txBody>
          <a:bodyPr/>
          <a:lstStyle/>
          <a:p>
            <a:endParaRPr lang="es-CO" dirty="0"/>
          </a:p>
        </p:txBody>
      </p:sp>
    </p:spTree>
    <p:extLst>
      <p:ext uri="{BB962C8B-B14F-4D97-AF65-F5344CB8AC3E}">
        <p14:creationId xmlns:p14="http://schemas.microsoft.com/office/powerpoint/2010/main" val="1802561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_blanco_texto_título">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AD85FB-DBFA-4636-B455-F91114ABC2C6}" type="slidenum">
              <a:rPr lang="es-CO" smtClean="0"/>
              <a:t>‹Nº›</a:t>
            </a:fld>
            <a:endParaRPr lang="es-CO" dirty="0"/>
          </a:p>
        </p:txBody>
      </p:sp>
      <p:sp>
        <p:nvSpPr>
          <p:cNvPr id="9" name="Título 8">
            <a:extLst>
              <a:ext uri="{FF2B5EF4-FFF2-40B4-BE49-F238E27FC236}">
                <a16:creationId xmlns="" xmlns:a16="http://schemas.microsoft.com/office/drawing/2014/main" id="{42171941-F415-4ACC-8990-06F3CB25EFF9}"/>
              </a:ext>
            </a:extLst>
          </p:cNvPr>
          <p:cNvSpPr>
            <a:spLocks noGrp="1"/>
          </p:cNvSpPr>
          <p:nvPr>
            <p:ph type="title"/>
          </p:nvPr>
        </p:nvSpPr>
        <p:spPr/>
        <p:txBody>
          <a:bodyPr/>
          <a:lstStyle/>
          <a:p>
            <a:r>
              <a:rPr lang="es-ES" dirty="0"/>
              <a:t>Haga clic para modificar el estilo de título del patrón</a:t>
            </a:r>
            <a:endParaRPr lang="es-CO" dirty="0"/>
          </a:p>
        </p:txBody>
      </p:sp>
      <p:sp>
        <p:nvSpPr>
          <p:cNvPr id="11" name="Marcador de texto 10">
            <a:extLst>
              <a:ext uri="{FF2B5EF4-FFF2-40B4-BE49-F238E27FC236}">
                <a16:creationId xmlns="" xmlns:a16="http://schemas.microsoft.com/office/drawing/2014/main" id="{DAB587F5-28AD-4FA5-96D8-8BD1332DB5FB}"/>
              </a:ext>
            </a:extLst>
          </p:cNvPr>
          <p:cNvSpPr>
            <a:spLocks noGrp="1"/>
          </p:cNvSpPr>
          <p:nvPr>
            <p:ph type="body" sz="quarter" idx="13"/>
          </p:nvPr>
        </p:nvSpPr>
        <p:spPr>
          <a:xfrm>
            <a:off x="295275" y="1222375"/>
            <a:ext cx="11601450" cy="4929188"/>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Tree>
    <p:extLst>
      <p:ext uri="{BB962C8B-B14F-4D97-AF65-F5344CB8AC3E}">
        <p14:creationId xmlns:p14="http://schemas.microsoft.com/office/powerpoint/2010/main" val="3083022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En_blanco">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0AD85FB-DBFA-4636-B455-F91114ABC2C6}" type="slidenum">
              <a:rPr lang="es-CO" smtClean="0"/>
              <a:t>‹Nº›</a:t>
            </a:fld>
            <a:endParaRPr lang="es-CO" dirty="0"/>
          </a:p>
        </p:txBody>
      </p:sp>
    </p:spTree>
    <p:extLst>
      <p:ext uri="{BB962C8B-B14F-4D97-AF65-F5344CB8AC3E}">
        <p14:creationId xmlns:p14="http://schemas.microsoft.com/office/powerpoint/2010/main" val="1487856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ítulo y objetos 1">
    <p:spTree>
      <p:nvGrpSpPr>
        <p:cNvPr id="1" name=""/>
        <p:cNvGrpSpPr/>
        <p:nvPr/>
      </p:nvGrpSpPr>
      <p:grpSpPr>
        <a:xfrm>
          <a:off x="0" y="0"/>
          <a:ext cx="0" cy="0"/>
          <a:chOff x="0" y="0"/>
          <a:chExt cx="0" cy="0"/>
        </a:xfrm>
      </p:grpSpPr>
      <p:sp>
        <p:nvSpPr>
          <p:cNvPr id="2" name="Title 1"/>
          <p:cNvSpPr>
            <a:spLocks noGrp="1"/>
          </p:cNvSpPr>
          <p:nvPr>
            <p:ph type="title"/>
          </p:nvPr>
        </p:nvSpPr>
        <p:spPr>
          <a:xfrm>
            <a:off x="295189" y="261298"/>
            <a:ext cx="11601622" cy="899653"/>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Slide Number Placeholder 5">
            <a:extLst>
              <a:ext uri="{FF2B5EF4-FFF2-40B4-BE49-F238E27FC236}">
                <a16:creationId xmlns="" xmlns:a16="http://schemas.microsoft.com/office/drawing/2014/main" id="{3A8E096A-7472-4BAE-8305-A1CBAF4FDBB1}"/>
              </a:ext>
            </a:extLst>
          </p:cNvPr>
          <p:cNvSpPr>
            <a:spLocks noGrp="1"/>
          </p:cNvSpPr>
          <p:nvPr>
            <p:ph type="sldNum" sz="quarter" idx="4"/>
          </p:nvPr>
        </p:nvSpPr>
        <p:spPr>
          <a:xfrm>
            <a:off x="385715" y="6368952"/>
            <a:ext cx="2743200" cy="365125"/>
          </a:xfrm>
          <a:prstGeom prst="rect">
            <a:avLst/>
          </a:prstGeom>
        </p:spPr>
        <p:txBody>
          <a:bodyPr vert="horz" lIns="91440" tIns="45720" rIns="91440" bIns="45720" rtlCol="0" anchor="ctr"/>
          <a:lstStyle>
            <a:lvl1pPr algn="l">
              <a:defRPr sz="1600">
                <a:solidFill>
                  <a:schemeClr val="tx2">
                    <a:lumMod val="40000"/>
                    <a:lumOff val="60000"/>
                  </a:schemeClr>
                </a:solidFill>
                <a:latin typeface="Arial Rounded MT Bold" panose="020F0704030504030204" pitchFamily="34" charset="0"/>
              </a:defRPr>
            </a:lvl1pPr>
          </a:lstStyle>
          <a:p>
            <a:fld id="{90AD85FB-DBFA-4636-B455-F91114ABC2C6}" type="slidenum">
              <a:rPr lang="es-CO" smtClean="0"/>
              <a:pPr/>
              <a:t>‹Nº›</a:t>
            </a:fld>
            <a:endParaRPr lang="es-CO" dirty="0"/>
          </a:p>
        </p:txBody>
      </p:sp>
      <p:sp>
        <p:nvSpPr>
          <p:cNvPr id="7" name="Slide Number Placeholder 3">
            <a:extLst>
              <a:ext uri="{FF2B5EF4-FFF2-40B4-BE49-F238E27FC236}">
                <a16:creationId xmlns="" xmlns:a16="http://schemas.microsoft.com/office/drawing/2014/main" id="{D2DCCC58-AE3B-4C0A-8014-16D88B9311EB}"/>
              </a:ext>
            </a:extLst>
          </p:cNvPr>
          <p:cNvSpPr txBox="1">
            <a:spLocks/>
          </p:cNvSpPr>
          <p:nvPr userDrawn="1"/>
        </p:nvSpPr>
        <p:spPr>
          <a:xfrm>
            <a:off x="5674197" y="6386094"/>
            <a:ext cx="843606" cy="418636"/>
          </a:xfrm>
          <a:prstGeom prst="rect">
            <a:avLst/>
          </a:prstGeom>
        </p:spPr>
        <p:txBody>
          <a:bodyPr vert="horz" lIns="91440" tIns="45720" rIns="91440" bIns="45720" rtlCol="0" anchor="ctr"/>
          <a:lstStyle>
            <a:defPPr>
              <a:defRPr lang="en-US"/>
            </a:defPPr>
            <a:lvl1pPr marL="0" algn="ctr" defTabSz="457200" rtl="0" eaLnBrk="1" latinLnBrk="0" hangingPunct="1">
              <a:defRPr sz="1800" b="1" kern="1200">
                <a:solidFill>
                  <a:schemeClr val="bg1"/>
                </a:solidFill>
                <a:latin typeface="Arial Black" panose="020B0A04020102020204"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90AD85FB-DBFA-4636-B455-F91114ABC2C6}" type="slidenum">
              <a:rPr lang="es-CO" smtClean="0"/>
              <a:pPr/>
              <a:t>‹Nº›</a:t>
            </a:fld>
            <a:endParaRPr lang="es-CO" dirty="0"/>
          </a:p>
        </p:txBody>
      </p:sp>
    </p:spTree>
    <p:extLst>
      <p:ext uri="{BB962C8B-B14F-4D97-AF65-F5344CB8AC3E}">
        <p14:creationId xmlns:p14="http://schemas.microsoft.com/office/powerpoint/2010/main" val="2738632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g"/><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microsoft.com/office/2007/relationships/hdphoto" Target="../media/hdphoto1.wdp"/><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6.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Imagen 10">
            <a:extLst>
              <a:ext uri="{FF2B5EF4-FFF2-40B4-BE49-F238E27FC236}">
                <a16:creationId xmlns="" xmlns:a16="http://schemas.microsoft.com/office/drawing/2014/main" id="{9C16B58E-2FAE-4956-860F-4D779EA84947}"/>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0" y="-66501"/>
            <a:ext cx="12231471" cy="6935370"/>
          </a:xfrm>
          <a:prstGeom prst="rect">
            <a:avLst/>
          </a:prstGeom>
        </p:spPr>
      </p:pic>
      <p:pic>
        <p:nvPicPr>
          <p:cNvPr id="9" name="Imagen 8">
            <a:extLst>
              <a:ext uri="{FF2B5EF4-FFF2-40B4-BE49-F238E27FC236}">
                <a16:creationId xmlns="" xmlns:a16="http://schemas.microsoft.com/office/drawing/2014/main" id="{0419CCC5-227F-447B-80D4-863C915E5048}"/>
              </a:ext>
            </a:extLst>
          </p:cNvPr>
          <p:cNvPicPr>
            <a:picLocks noChangeAspect="1"/>
          </p:cNvPicPr>
          <p:nvPr userDrawn="1"/>
        </p:nvPicPr>
        <p:blipFill>
          <a:blip r:embed="rId18">
            <a:duotone>
              <a:schemeClr val="accent4">
                <a:shade val="45000"/>
                <a:satMod val="135000"/>
              </a:schemeClr>
              <a:prstClr val="white"/>
            </a:duotone>
            <a:extLst>
              <a:ext uri="{BEBA8EAE-BF5A-486C-A8C5-ECC9F3942E4B}">
                <a14:imgProps xmlns:a14="http://schemas.microsoft.com/office/drawing/2010/main">
                  <a14:imgLayer r:embed="rId19">
                    <a14:imgEffect>
                      <a14:saturation sat="33000"/>
                    </a14:imgEffect>
                  </a14:imgLayer>
                </a14:imgProps>
              </a:ext>
              <a:ext uri="{28A0092B-C50C-407E-A947-70E740481C1C}">
                <a14:useLocalDpi xmlns:a14="http://schemas.microsoft.com/office/drawing/2010/main" val="0"/>
              </a:ext>
            </a:extLst>
          </a:blip>
          <a:stretch>
            <a:fillRect/>
          </a:stretch>
        </p:blipFill>
        <p:spPr>
          <a:xfrm>
            <a:off x="0" y="6363865"/>
            <a:ext cx="12231470" cy="504825"/>
          </a:xfrm>
          <a:prstGeom prst="rect">
            <a:avLst/>
          </a:prstGeom>
          <a:solidFill>
            <a:schemeClr val="accent2">
              <a:lumMod val="75000"/>
            </a:schemeClr>
          </a:solidFill>
        </p:spPr>
      </p:pic>
      <p:sp>
        <p:nvSpPr>
          <p:cNvPr id="2" name="Title Placeholder 1"/>
          <p:cNvSpPr>
            <a:spLocks noGrp="1"/>
          </p:cNvSpPr>
          <p:nvPr>
            <p:ph type="title"/>
          </p:nvPr>
        </p:nvSpPr>
        <p:spPr>
          <a:xfrm>
            <a:off x="295189" y="193112"/>
            <a:ext cx="11601622" cy="924210"/>
          </a:xfrm>
          <a:prstGeom prst="rect">
            <a:avLst/>
          </a:prstGeom>
        </p:spPr>
        <p:txBody>
          <a:bodyPr vert="horz" lIns="91440" tIns="45720" rIns="91440" bIns="45720" rtlCol="0" anchor="ctr">
            <a:norm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295189" y="1193336"/>
            <a:ext cx="11601622" cy="4983627"/>
          </a:xfrm>
          <a:prstGeom prst="rect">
            <a:avLst/>
          </a:prstGeom>
        </p:spPr>
        <p:txBody>
          <a:bodyPr vert="horz" lIns="91440" tIns="45720" rIns="91440" bIns="45720" rtlCol="0">
            <a:normAutofit/>
          </a:bodyPr>
          <a:lstStyle/>
          <a:p>
            <a:pPr lvl="0"/>
            <a:r>
              <a:rPr lang="es-ES" dirty="0"/>
              <a:t>Editar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6" name="Slide Number Placeholder 5"/>
          <p:cNvSpPr>
            <a:spLocks noGrp="1"/>
          </p:cNvSpPr>
          <p:nvPr>
            <p:ph type="sldNum" sz="quarter" idx="4"/>
          </p:nvPr>
        </p:nvSpPr>
        <p:spPr>
          <a:xfrm>
            <a:off x="5674197" y="6386094"/>
            <a:ext cx="843606" cy="418636"/>
          </a:xfrm>
          <a:prstGeom prst="rect">
            <a:avLst/>
          </a:prstGeom>
        </p:spPr>
        <p:txBody>
          <a:bodyPr vert="horz" lIns="91440" tIns="45720" rIns="91440" bIns="45720" rtlCol="0" anchor="ctr"/>
          <a:lstStyle>
            <a:lvl1pPr algn="ctr">
              <a:defRPr sz="1800" b="0">
                <a:solidFill>
                  <a:schemeClr val="bg1"/>
                </a:solidFill>
                <a:latin typeface="Arial Black" panose="020B0A04020102020204" pitchFamily="34" charset="0"/>
              </a:defRPr>
            </a:lvl1pPr>
          </a:lstStyle>
          <a:p>
            <a:fld id="{90AD85FB-DBFA-4636-B455-F91114ABC2C6}" type="slidenum">
              <a:rPr lang="es-CO" smtClean="0"/>
              <a:pPr/>
              <a:t>‹Nº›</a:t>
            </a:fld>
            <a:endParaRPr lang="es-CO" dirty="0"/>
          </a:p>
        </p:txBody>
      </p:sp>
      <p:pic>
        <p:nvPicPr>
          <p:cNvPr id="5" name="Imagen 4" descr="Imagen que contiene dibujo, avión&#10;&#10;Descripción generada automáticamente">
            <a:extLst>
              <a:ext uri="{FF2B5EF4-FFF2-40B4-BE49-F238E27FC236}">
                <a16:creationId xmlns="" xmlns:a16="http://schemas.microsoft.com/office/drawing/2014/main" id="{781B946E-6DA5-45BF-B51D-64B0481B1888}"/>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1628961" y="6370258"/>
            <a:ext cx="267850" cy="471906"/>
          </a:xfrm>
          <a:prstGeom prst="rect">
            <a:avLst/>
          </a:prstGeom>
        </p:spPr>
      </p:pic>
    </p:spTree>
    <p:extLst>
      <p:ext uri="{BB962C8B-B14F-4D97-AF65-F5344CB8AC3E}">
        <p14:creationId xmlns:p14="http://schemas.microsoft.com/office/powerpoint/2010/main" val="2096313332"/>
      </p:ext>
    </p:extLst>
  </p:cSld>
  <p:clrMap bg1="lt1" tx1="dk1" bg2="lt2" tx2="dk2" accent1="accent1" accent2="accent2" accent3="accent3" accent4="accent4" accent5="accent5" accent6="accent6" hlink="hlink" folHlink="folHlink"/>
  <p:sldLayoutIdLst>
    <p:sldLayoutId id="2147483684" r:id="rId1"/>
    <p:sldLayoutId id="2147483673" r:id="rId2"/>
    <p:sldLayoutId id="2147483699" r:id="rId3"/>
    <p:sldLayoutId id="2147483700" r:id="rId4"/>
    <p:sldLayoutId id="2147483706" r:id="rId5"/>
    <p:sldLayoutId id="2147483707" r:id="rId6"/>
    <p:sldLayoutId id="2147483679" r:id="rId7"/>
    <p:sldLayoutId id="2147483703" r:id="rId8"/>
    <p:sldLayoutId id="2147483674" r:id="rId9"/>
    <p:sldLayoutId id="2147483676" r:id="rId10"/>
    <p:sldLayoutId id="2147483677" r:id="rId11"/>
    <p:sldLayoutId id="2147483680" r:id="rId12"/>
    <p:sldLayoutId id="2147483681" r:id="rId13"/>
    <p:sldLayoutId id="2147483689" r:id="rId14"/>
    <p:sldLayoutId id="2147483720" r:id="rId15"/>
  </p:sldLayoutIdLst>
  <p:hf hdr="0" ftr="0" dt="0"/>
  <p:txStyles>
    <p:titleStyle>
      <a:lvl1pPr algn="ctr" defTabSz="914400" rtl="0" eaLnBrk="1" latinLnBrk="0" hangingPunct="1">
        <a:lnSpc>
          <a:spcPct val="90000"/>
        </a:lnSpc>
        <a:spcBef>
          <a:spcPct val="0"/>
        </a:spcBef>
        <a:buNone/>
        <a:defRPr sz="2800" b="0" kern="1200">
          <a:solidFill>
            <a:schemeClr val="accent4">
              <a:lumMod val="50000"/>
            </a:schemeClr>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Forma libre 7">
            <a:extLst>
              <a:ext uri="{FF2B5EF4-FFF2-40B4-BE49-F238E27FC236}">
                <a16:creationId xmlns="" xmlns:a16="http://schemas.microsoft.com/office/drawing/2014/main" id="{BD1DD5A7-0373-7A4A-95E2-EA4C8EE27B93}"/>
              </a:ext>
            </a:extLst>
          </p:cNvPr>
          <p:cNvSpPr/>
          <p:nvPr userDrawn="1"/>
        </p:nvSpPr>
        <p:spPr>
          <a:xfrm>
            <a:off x="9567290" y="2048175"/>
            <a:ext cx="2627756" cy="4863834"/>
          </a:xfrm>
          <a:custGeom>
            <a:avLst/>
            <a:gdLst>
              <a:gd name="connsiteX0" fmla="*/ 0 w 4263655"/>
              <a:gd name="connsiteY0" fmla="*/ 7517218 h 7517218"/>
              <a:gd name="connsiteX1" fmla="*/ 0 w 4263655"/>
              <a:gd name="connsiteY1" fmla="*/ 7389628 h 7517218"/>
              <a:gd name="connsiteX2" fmla="*/ 3987209 w 4263655"/>
              <a:gd name="connsiteY2" fmla="*/ 0 h 7517218"/>
              <a:gd name="connsiteX3" fmla="*/ 4263655 w 4263655"/>
              <a:gd name="connsiteY3" fmla="*/ 0 h 7517218"/>
              <a:gd name="connsiteX4" fmla="*/ 4263655 w 4263655"/>
              <a:gd name="connsiteY4" fmla="*/ 7474688 h 7517218"/>
              <a:gd name="connsiteX5" fmla="*/ 0 w 4263655"/>
              <a:gd name="connsiteY5" fmla="*/ 7517218 h 7517218"/>
              <a:gd name="connsiteX0" fmla="*/ 0 w 4263655"/>
              <a:gd name="connsiteY0" fmla="*/ 7517218 h 7517218"/>
              <a:gd name="connsiteX1" fmla="*/ 0 w 4263655"/>
              <a:gd name="connsiteY1" fmla="*/ 7389628 h 7517218"/>
              <a:gd name="connsiteX2" fmla="*/ 3987209 w 4263655"/>
              <a:gd name="connsiteY2" fmla="*/ 0 h 7517218"/>
              <a:gd name="connsiteX3" fmla="*/ 4263655 w 4263655"/>
              <a:gd name="connsiteY3" fmla="*/ 0 h 7517218"/>
              <a:gd name="connsiteX4" fmla="*/ 4253023 w 4263655"/>
              <a:gd name="connsiteY4" fmla="*/ 7517218 h 7517218"/>
              <a:gd name="connsiteX5" fmla="*/ 0 w 4263655"/>
              <a:gd name="connsiteY5" fmla="*/ 7517218 h 7517218"/>
              <a:gd name="connsiteX0" fmla="*/ 0 w 4263655"/>
              <a:gd name="connsiteY0" fmla="*/ 7517218 h 7527851"/>
              <a:gd name="connsiteX1" fmla="*/ 0 w 4263655"/>
              <a:gd name="connsiteY1" fmla="*/ 7389628 h 7527851"/>
              <a:gd name="connsiteX2" fmla="*/ 3987209 w 4263655"/>
              <a:gd name="connsiteY2" fmla="*/ 0 h 7527851"/>
              <a:gd name="connsiteX3" fmla="*/ 4263655 w 4263655"/>
              <a:gd name="connsiteY3" fmla="*/ 0 h 7527851"/>
              <a:gd name="connsiteX4" fmla="*/ 4167962 w 4263655"/>
              <a:gd name="connsiteY4" fmla="*/ 7527851 h 7527851"/>
              <a:gd name="connsiteX5" fmla="*/ 0 w 4263655"/>
              <a:gd name="connsiteY5" fmla="*/ 7517218 h 7527851"/>
              <a:gd name="connsiteX0" fmla="*/ 0 w 4167962"/>
              <a:gd name="connsiteY0" fmla="*/ 7538483 h 7549116"/>
              <a:gd name="connsiteX1" fmla="*/ 0 w 4167962"/>
              <a:gd name="connsiteY1" fmla="*/ 7410893 h 7549116"/>
              <a:gd name="connsiteX2" fmla="*/ 3987209 w 4167962"/>
              <a:gd name="connsiteY2" fmla="*/ 21265 h 7549116"/>
              <a:gd name="connsiteX3" fmla="*/ 4167962 w 4167962"/>
              <a:gd name="connsiteY3" fmla="*/ 0 h 7549116"/>
              <a:gd name="connsiteX4" fmla="*/ 4167962 w 4167962"/>
              <a:gd name="connsiteY4" fmla="*/ 7549116 h 7549116"/>
              <a:gd name="connsiteX5" fmla="*/ 0 w 4167962"/>
              <a:gd name="connsiteY5" fmla="*/ 7538483 h 7549116"/>
              <a:gd name="connsiteX0" fmla="*/ 1483112 w 4167962"/>
              <a:gd name="connsiteY0" fmla="*/ 7583087 h 7583087"/>
              <a:gd name="connsiteX1" fmla="*/ 0 w 4167962"/>
              <a:gd name="connsiteY1" fmla="*/ 7410893 h 7583087"/>
              <a:gd name="connsiteX2" fmla="*/ 3987209 w 4167962"/>
              <a:gd name="connsiteY2" fmla="*/ 21265 h 7583087"/>
              <a:gd name="connsiteX3" fmla="*/ 4167962 w 4167962"/>
              <a:gd name="connsiteY3" fmla="*/ 0 h 7583087"/>
              <a:gd name="connsiteX4" fmla="*/ 4167962 w 4167962"/>
              <a:gd name="connsiteY4" fmla="*/ 7549116 h 7583087"/>
              <a:gd name="connsiteX5" fmla="*/ 1483112 w 4167962"/>
              <a:gd name="connsiteY5" fmla="*/ 7583087 h 7583087"/>
              <a:gd name="connsiteX0" fmla="*/ 4167962 w 4167962"/>
              <a:gd name="connsiteY0" fmla="*/ 7549116 h 7549116"/>
              <a:gd name="connsiteX1" fmla="*/ 0 w 4167962"/>
              <a:gd name="connsiteY1" fmla="*/ 7410893 h 7549116"/>
              <a:gd name="connsiteX2" fmla="*/ 3987209 w 4167962"/>
              <a:gd name="connsiteY2" fmla="*/ 21265 h 7549116"/>
              <a:gd name="connsiteX3" fmla="*/ 4167962 w 4167962"/>
              <a:gd name="connsiteY3" fmla="*/ 0 h 7549116"/>
              <a:gd name="connsiteX4" fmla="*/ 4167962 w 4167962"/>
              <a:gd name="connsiteY4" fmla="*/ 7549116 h 7549116"/>
              <a:gd name="connsiteX0" fmla="*/ 4591709 w 4591709"/>
              <a:gd name="connsiteY0" fmla="*/ 7192276 h 7410893"/>
              <a:gd name="connsiteX1" fmla="*/ 0 w 4591709"/>
              <a:gd name="connsiteY1" fmla="*/ 7410893 h 7410893"/>
              <a:gd name="connsiteX2" fmla="*/ 3987209 w 4591709"/>
              <a:gd name="connsiteY2" fmla="*/ 21265 h 7410893"/>
              <a:gd name="connsiteX3" fmla="*/ 4167962 w 4591709"/>
              <a:gd name="connsiteY3" fmla="*/ 0 h 7410893"/>
              <a:gd name="connsiteX4" fmla="*/ 4591709 w 4591709"/>
              <a:gd name="connsiteY4" fmla="*/ 7192276 h 7410893"/>
              <a:gd name="connsiteX0" fmla="*/ 4167963 w 4167963"/>
              <a:gd name="connsiteY0" fmla="*/ 7404149 h 7410893"/>
              <a:gd name="connsiteX1" fmla="*/ 0 w 4167963"/>
              <a:gd name="connsiteY1" fmla="*/ 7410893 h 7410893"/>
              <a:gd name="connsiteX2" fmla="*/ 3987209 w 4167963"/>
              <a:gd name="connsiteY2" fmla="*/ 21265 h 7410893"/>
              <a:gd name="connsiteX3" fmla="*/ 4167962 w 4167963"/>
              <a:gd name="connsiteY3" fmla="*/ 0 h 7410893"/>
              <a:gd name="connsiteX4" fmla="*/ 4167963 w 4167963"/>
              <a:gd name="connsiteY4" fmla="*/ 7404149 h 7410893"/>
              <a:gd name="connsiteX0" fmla="*/ 4167963 w 4167963"/>
              <a:gd name="connsiteY0" fmla="*/ 7404149 h 7411739"/>
              <a:gd name="connsiteX1" fmla="*/ 0 w 4167963"/>
              <a:gd name="connsiteY1" fmla="*/ 7410893 h 7411739"/>
              <a:gd name="connsiteX2" fmla="*/ 3987209 w 4167963"/>
              <a:gd name="connsiteY2" fmla="*/ 21265 h 7411739"/>
              <a:gd name="connsiteX3" fmla="*/ 4167962 w 4167963"/>
              <a:gd name="connsiteY3" fmla="*/ 0 h 7411739"/>
              <a:gd name="connsiteX4" fmla="*/ 4167963 w 4167963"/>
              <a:gd name="connsiteY4" fmla="*/ 7404149 h 7411739"/>
              <a:gd name="connsiteX0" fmla="*/ 4167963 w 4167963"/>
              <a:gd name="connsiteY0" fmla="*/ 7382884 h 7390474"/>
              <a:gd name="connsiteX1" fmla="*/ 0 w 4167963"/>
              <a:gd name="connsiteY1" fmla="*/ 7389628 h 7390474"/>
              <a:gd name="connsiteX2" fmla="*/ 3987209 w 4167963"/>
              <a:gd name="connsiteY2" fmla="*/ 0 h 7390474"/>
              <a:gd name="connsiteX3" fmla="*/ 4167962 w 4167963"/>
              <a:gd name="connsiteY3" fmla="*/ 447086 h 7390474"/>
              <a:gd name="connsiteX4" fmla="*/ 4167963 w 4167963"/>
              <a:gd name="connsiteY4" fmla="*/ 7382884 h 7390474"/>
              <a:gd name="connsiteX0" fmla="*/ 4167963 w 4167963"/>
              <a:gd name="connsiteY0" fmla="*/ 6936836 h 6944426"/>
              <a:gd name="connsiteX1" fmla="*/ 0 w 4167963"/>
              <a:gd name="connsiteY1" fmla="*/ 6943580 h 6944426"/>
              <a:gd name="connsiteX2" fmla="*/ 3753033 w 4167963"/>
              <a:gd name="connsiteY2" fmla="*/ 0 h 6944426"/>
              <a:gd name="connsiteX3" fmla="*/ 4167962 w 4167963"/>
              <a:gd name="connsiteY3" fmla="*/ 1038 h 6944426"/>
              <a:gd name="connsiteX4" fmla="*/ 4167963 w 4167963"/>
              <a:gd name="connsiteY4" fmla="*/ 6936836 h 6944426"/>
              <a:gd name="connsiteX0" fmla="*/ 4167963 w 4167963"/>
              <a:gd name="connsiteY0" fmla="*/ 6935798 h 6943388"/>
              <a:gd name="connsiteX1" fmla="*/ 0 w 4167963"/>
              <a:gd name="connsiteY1" fmla="*/ 6942542 h 6943388"/>
              <a:gd name="connsiteX2" fmla="*/ 3353077 w 4167963"/>
              <a:gd name="connsiteY2" fmla="*/ 3126475 h 6943388"/>
              <a:gd name="connsiteX3" fmla="*/ 4167962 w 4167963"/>
              <a:gd name="connsiteY3" fmla="*/ 0 h 6943388"/>
              <a:gd name="connsiteX4" fmla="*/ 4167963 w 4167963"/>
              <a:gd name="connsiteY4" fmla="*/ 6935798 h 6943388"/>
              <a:gd name="connsiteX0" fmla="*/ 4167963 w 4237191"/>
              <a:gd name="connsiteY0" fmla="*/ 6935798 h 6943388"/>
              <a:gd name="connsiteX1" fmla="*/ 0 w 4237191"/>
              <a:gd name="connsiteY1" fmla="*/ 6942542 h 6943388"/>
              <a:gd name="connsiteX2" fmla="*/ 4237191 w 4237191"/>
              <a:gd name="connsiteY2" fmla="*/ 4796249 h 6943388"/>
              <a:gd name="connsiteX3" fmla="*/ 4167962 w 4237191"/>
              <a:gd name="connsiteY3" fmla="*/ 0 h 6943388"/>
              <a:gd name="connsiteX4" fmla="*/ 4167963 w 4237191"/>
              <a:gd name="connsiteY4" fmla="*/ 6935798 h 6943388"/>
              <a:gd name="connsiteX0" fmla="*/ 4167963 w 4167963"/>
              <a:gd name="connsiteY0" fmla="*/ 6935798 h 6943388"/>
              <a:gd name="connsiteX1" fmla="*/ 0 w 4167963"/>
              <a:gd name="connsiteY1" fmla="*/ 6942542 h 6943388"/>
              <a:gd name="connsiteX2" fmla="*/ 4131939 w 4167963"/>
              <a:gd name="connsiteY2" fmla="*/ 2106058 h 6943388"/>
              <a:gd name="connsiteX3" fmla="*/ 4167962 w 4167963"/>
              <a:gd name="connsiteY3" fmla="*/ 0 h 6943388"/>
              <a:gd name="connsiteX4" fmla="*/ 4167963 w 4167963"/>
              <a:gd name="connsiteY4" fmla="*/ 6935798 h 6943388"/>
              <a:gd name="connsiteX0" fmla="*/ 4167963 w 4167963"/>
              <a:gd name="connsiteY0" fmla="*/ 6935798 h 6943388"/>
              <a:gd name="connsiteX1" fmla="*/ 0 w 4167963"/>
              <a:gd name="connsiteY1" fmla="*/ 6942542 h 6943388"/>
              <a:gd name="connsiteX2" fmla="*/ 3710933 w 4167963"/>
              <a:gd name="connsiteY2" fmla="*/ 2132562 h 6943388"/>
              <a:gd name="connsiteX3" fmla="*/ 4167962 w 4167963"/>
              <a:gd name="connsiteY3" fmla="*/ 0 h 6943388"/>
              <a:gd name="connsiteX4" fmla="*/ 4167963 w 4167963"/>
              <a:gd name="connsiteY4" fmla="*/ 6935798 h 6943388"/>
              <a:gd name="connsiteX0" fmla="*/ 4167963 w 4167963"/>
              <a:gd name="connsiteY0" fmla="*/ 6935798 h 6943388"/>
              <a:gd name="connsiteX1" fmla="*/ 0 w 4167963"/>
              <a:gd name="connsiteY1" fmla="*/ 6942542 h 6943388"/>
              <a:gd name="connsiteX2" fmla="*/ 4110889 w 4167963"/>
              <a:gd name="connsiteY2" fmla="*/ 2649397 h 6943388"/>
              <a:gd name="connsiteX3" fmla="*/ 4167962 w 4167963"/>
              <a:gd name="connsiteY3" fmla="*/ 0 h 6943388"/>
              <a:gd name="connsiteX4" fmla="*/ 4167963 w 4167963"/>
              <a:gd name="connsiteY4" fmla="*/ 6935798 h 6943388"/>
              <a:gd name="connsiteX0" fmla="*/ 4167963 w 4174040"/>
              <a:gd name="connsiteY0" fmla="*/ 6935798 h 6943388"/>
              <a:gd name="connsiteX1" fmla="*/ 0 w 4174040"/>
              <a:gd name="connsiteY1" fmla="*/ 6942542 h 6943388"/>
              <a:gd name="connsiteX2" fmla="*/ 4174040 w 4174040"/>
              <a:gd name="connsiteY2" fmla="*/ 2079554 h 6943388"/>
              <a:gd name="connsiteX3" fmla="*/ 4167962 w 4174040"/>
              <a:gd name="connsiteY3" fmla="*/ 0 h 6943388"/>
              <a:gd name="connsiteX4" fmla="*/ 4167963 w 4174040"/>
              <a:gd name="connsiteY4" fmla="*/ 6935798 h 6943388"/>
              <a:gd name="connsiteX0" fmla="*/ 4167963 w 4174040"/>
              <a:gd name="connsiteY0" fmla="*/ 4856244 h 4863834"/>
              <a:gd name="connsiteX1" fmla="*/ 0 w 4174040"/>
              <a:gd name="connsiteY1" fmla="*/ 4862988 h 4863834"/>
              <a:gd name="connsiteX2" fmla="*/ 4174040 w 4174040"/>
              <a:gd name="connsiteY2" fmla="*/ 0 h 4863834"/>
              <a:gd name="connsiteX3" fmla="*/ 4167963 w 4174040"/>
              <a:gd name="connsiteY3" fmla="*/ 4856244 h 4863834"/>
            </a:gdLst>
            <a:ahLst/>
            <a:cxnLst>
              <a:cxn ang="0">
                <a:pos x="connsiteX0" y="connsiteY0"/>
              </a:cxn>
              <a:cxn ang="0">
                <a:pos x="connsiteX1" y="connsiteY1"/>
              </a:cxn>
              <a:cxn ang="0">
                <a:pos x="connsiteX2" y="connsiteY2"/>
              </a:cxn>
              <a:cxn ang="0">
                <a:pos x="connsiteX3" y="connsiteY3"/>
              </a:cxn>
            </a:cxnLst>
            <a:rect l="l" t="t" r="r" b="b"/>
            <a:pathLst>
              <a:path w="4174040" h="4863834">
                <a:moveTo>
                  <a:pt x="4167963" y="4856244"/>
                </a:moveTo>
                <a:cubicBezTo>
                  <a:pt x="4139090" y="4869644"/>
                  <a:pt x="1389321" y="4860740"/>
                  <a:pt x="0" y="4862988"/>
                </a:cubicBezTo>
                <a:lnTo>
                  <a:pt x="4174040" y="0"/>
                </a:lnTo>
                <a:cubicBezTo>
                  <a:pt x="4172014" y="1618748"/>
                  <a:pt x="4169989" y="3237496"/>
                  <a:pt x="4167963" y="4856244"/>
                </a:cubicBezTo>
                <a:close/>
              </a:path>
            </a:pathLst>
          </a:custGeom>
          <a:solidFill>
            <a:srgbClr val="22A6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anose="020B0604020202020204" pitchFamily="34" charset="0"/>
              <a:cs typeface="Arial" panose="020B0604020202020204" pitchFamily="34" charset="0"/>
            </a:endParaRPr>
          </a:p>
        </p:txBody>
      </p:sp>
      <p:sp>
        <p:nvSpPr>
          <p:cNvPr id="9" name="Forma libre 8">
            <a:extLst>
              <a:ext uri="{FF2B5EF4-FFF2-40B4-BE49-F238E27FC236}">
                <a16:creationId xmlns="" xmlns:a16="http://schemas.microsoft.com/office/drawing/2014/main" id="{E5351952-7DB4-D243-950B-40542128141A}"/>
              </a:ext>
            </a:extLst>
          </p:cNvPr>
          <p:cNvSpPr/>
          <p:nvPr userDrawn="1"/>
        </p:nvSpPr>
        <p:spPr>
          <a:xfrm>
            <a:off x="10301897" y="-38500"/>
            <a:ext cx="1893149" cy="3870192"/>
          </a:xfrm>
          <a:custGeom>
            <a:avLst/>
            <a:gdLst>
              <a:gd name="connsiteX0" fmla="*/ 0 w 3474720"/>
              <a:gd name="connsiteY0" fmla="*/ 0 h 6901313"/>
              <a:gd name="connsiteX1" fmla="*/ 3474720 w 3474720"/>
              <a:gd name="connsiteY1" fmla="*/ 6901313 h 6901313"/>
              <a:gd name="connsiteX2" fmla="*/ 3474720 w 3474720"/>
              <a:gd name="connsiteY2" fmla="*/ 9625 h 6901313"/>
              <a:gd name="connsiteX3" fmla="*/ 0 w 3474720"/>
              <a:gd name="connsiteY3" fmla="*/ 0 h 6901313"/>
              <a:gd name="connsiteX0" fmla="*/ 0 w 1663155"/>
              <a:gd name="connsiteY0" fmla="*/ 0 h 7100095"/>
              <a:gd name="connsiteX1" fmla="*/ 1663155 w 1663155"/>
              <a:gd name="connsiteY1" fmla="*/ 7100095 h 7100095"/>
              <a:gd name="connsiteX2" fmla="*/ 1663155 w 1663155"/>
              <a:gd name="connsiteY2" fmla="*/ 208407 h 7100095"/>
              <a:gd name="connsiteX3" fmla="*/ 0 w 1663155"/>
              <a:gd name="connsiteY3" fmla="*/ 0 h 7100095"/>
              <a:gd name="connsiteX0" fmla="*/ 0 w 3498874"/>
              <a:gd name="connsiteY0" fmla="*/ 30132 h 6891688"/>
              <a:gd name="connsiteX1" fmla="*/ 3498874 w 3498874"/>
              <a:gd name="connsiteY1" fmla="*/ 6891688 h 6891688"/>
              <a:gd name="connsiteX2" fmla="*/ 3498874 w 3498874"/>
              <a:gd name="connsiteY2" fmla="*/ 0 h 6891688"/>
              <a:gd name="connsiteX3" fmla="*/ 0 w 3498874"/>
              <a:gd name="connsiteY3" fmla="*/ 30132 h 6891688"/>
              <a:gd name="connsiteX0" fmla="*/ 0 w 3281487"/>
              <a:gd name="connsiteY0" fmla="*/ 0 h 6967574"/>
              <a:gd name="connsiteX1" fmla="*/ 3281487 w 3281487"/>
              <a:gd name="connsiteY1" fmla="*/ 6967574 h 6967574"/>
              <a:gd name="connsiteX2" fmla="*/ 3281487 w 3281487"/>
              <a:gd name="connsiteY2" fmla="*/ 75886 h 6967574"/>
              <a:gd name="connsiteX3" fmla="*/ 0 w 3281487"/>
              <a:gd name="connsiteY3" fmla="*/ 0 h 6967574"/>
              <a:gd name="connsiteX0" fmla="*/ 0 w 3450566"/>
              <a:gd name="connsiteY0" fmla="*/ 16879 h 6891688"/>
              <a:gd name="connsiteX1" fmla="*/ 3450566 w 3450566"/>
              <a:gd name="connsiteY1" fmla="*/ 6891688 h 6891688"/>
              <a:gd name="connsiteX2" fmla="*/ 3450566 w 3450566"/>
              <a:gd name="connsiteY2" fmla="*/ 0 h 6891688"/>
              <a:gd name="connsiteX3" fmla="*/ 0 w 3450566"/>
              <a:gd name="connsiteY3" fmla="*/ 16879 h 6891688"/>
              <a:gd name="connsiteX0" fmla="*/ 0 w 3329795"/>
              <a:gd name="connsiteY0" fmla="*/ 0 h 6927818"/>
              <a:gd name="connsiteX1" fmla="*/ 3329795 w 3329795"/>
              <a:gd name="connsiteY1" fmla="*/ 6927818 h 6927818"/>
              <a:gd name="connsiteX2" fmla="*/ 3329795 w 3329795"/>
              <a:gd name="connsiteY2" fmla="*/ 36130 h 6927818"/>
              <a:gd name="connsiteX3" fmla="*/ 0 w 3329795"/>
              <a:gd name="connsiteY3" fmla="*/ 0 h 6927818"/>
              <a:gd name="connsiteX0" fmla="*/ 0 w 3498874"/>
              <a:gd name="connsiteY0" fmla="*/ 16879 h 6891688"/>
              <a:gd name="connsiteX1" fmla="*/ 3498874 w 3498874"/>
              <a:gd name="connsiteY1" fmla="*/ 6891688 h 6891688"/>
              <a:gd name="connsiteX2" fmla="*/ 3498874 w 3498874"/>
              <a:gd name="connsiteY2" fmla="*/ 0 h 6891688"/>
              <a:gd name="connsiteX3" fmla="*/ 0 w 3498874"/>
              <a:gd name="connsiteY3" fmla="*/ 16879 h 6891688"/>
              <a:gd name="connsiteX0" fmla="*/ 0 w 3498874"/>
              <a:gd name="connsiteY0" fmla="*/ 0 h 6901313"/>
              <a:gd name="connsiteX1" fmla="*/ 3498874 w 3498874"/>
              <a:gd name="connsiteY1" fmla="*/ 6901313 h 6901313"/>
              <a:gd name="connsiteX2" fmla="*/ 3498874 w 3498874"/>
              <a:gd name="connsiteY2" fmla="*/ 9625 h 6901313"/>
              <a:gd name="connsiteX3" fmla="*/ 0 w 3498874"/>
              <a:gd name="connsiteY3" fmla="*/ 0 h 6901313"/>
              <a:gd name="connsiteX0" fmla="*/ 0 w 3088252"/>
              <a:gd name="connsiteY0" fmla="*/ 0 h 7033835"/>
              <a:gd name="connsiteX1" fmla="*/ 3088252 w 3088252"/>
              <a:gd name="connsiteY1" fmla="*/ 7033835 h 7033835"/>
              <a:gd name="connsiteX2" fmla="*/ 3088252 w 3088252"/>
              <a:gd name="connsiteY2" fmla="*/ 142147 h 7033835"/>
              <a:gd name="connsiteX3" fmla="*/ 0 w 3088252"/>
              <a:gd name="connsiteY3" fmla="*/ 0 h 7033835"/>
              <a:gd name="connsiteX0" fmla="*/ 0 w 3498873"/>
              <a:gd name="connsiteY0" fmla="*/ 16879 h 6891688"/>
              <a:gd name="connsiteX1" fmla="*/ 3498873 w 3498873"/>
              <a:gd name="connsiteY1" fmla="*/ 6891688 h 6891688"/>
              <a:gd name="connsiteX2" fmla="*/ 3498873 w 3498873"/>
              <a:gd name="connsiteY2" fmla="*/ 0 h 6891688"/>
              <a:gd name="connsiteX3" fmla="*/ 0 w 3498873"/>
              <a:gd name="connsiteY3" fmla="*/ 16879 h 6891688"/>
              <a:gd name="connsiteX0" fmla="*/ 0 w 3474719"/>
              <a:gd name="connsiteY0" fmla="*/ 0 h 6901313"/>
              <a:gd name="connsiteX1" fmla="*/ 3474719 w 3474719"/>
              <a:gd name="connsiteY1" fmla="*/ 6901313 h 6901313"/>
              <a:gd name="connsiteX2" fmla="*/ 3474719 w 3474719"/>
              <a:gd name="connsiteY2" fmla="*/ 9625 h 6901313"/>
              <a:gd name="connsiteX3" fmla="*/ 0 w 3474719"/>
              <a:gd name="connsiteY3" fmla="*/ 0 h 6901313"/>
              <a:gd name="connsiteX0" fmla="*/ 0 w 3474719"/>
              <a:gd name="connsiteY0" fmla="*/ 16880 h 6891688"/>
              <a:gd name="connsiteX1" fmla="*/ 3474719 w 3474719"/>
              <a:gd name="connsiteY1" fmla="*/ 6891688 h 6891688"/>
              <a:gd name="connsiteX2" fmla="*/ 3474719 w 3474719"/>
              <a:gd name="connsiteY2" fmla="*/ 0 h 6891688"/>
              <a:gd name="connsiteX3" fmla="*/ 0 w 3474719"/>
              <a:gd name="connsiteY3" fmla="*/ 16880 h 6891688"/>
              <a:gd name="connsiteX0" fmla="*/ 0 w 3450565"/>
              <a:gd name="connsiteY0" fmla="*/ 3628 h 6891688"/>
              <a:gd name="connsiteX1" fmla="*/ 3450565 w 3450565"/>
              <a:gd name="connsiteY1" fmla="*/ 6891688 h 6891688"/>
              <a:gd name="connsiteX2" fmla="*/ 3450565 w 3450565"/>
              <a:gd name="connsiteY2" fmla="*/ 0 h 6891688"/>
              <a:gd name="connsiteX3" fmla="*/ 0 w 3450565"/>
              <a:gd name="connsiteY3" fmla="*/ 3628 h 6891688"/>
              <a:gd name="connsiteX0" fmla="*/ 0 w 3450565"/>
              <a:gd name="connsiteY0" fmla="*/ 3628 h 3737670"/>
              <a:gd name="connsiteX1" fmla="*/ 3450565 w 3450565"/>
              <a:gd name="connsiteY1" fmla="*/ 3737670 h 3737670"/>
              <a:gd name="connsiteX2" fmla="*/ 3450565 w 3450565"/>
              <a:gd name="connsiteY2" fmla="*/ 0 h 3737670"/>
              <a:gd name="connsiteX3" fmla="*/ 0 w 3450565"/>
              <a:gd name="connsiteY3" fmla="*/ 3628 h 3737670"/>
              <a:gd name="connsiteX0" fmla="*/ 0 w 3450565"/>
              <a:gd name="connsiteY0" fmla="*/ 3628 h 3870192"/>
              <a:gd name="connsiteX1" fmla="*/ 3450565 w 3450565"/>
              <a:gd name="connsiteY1" fmla="*/ 3870192 h 3870192"/>
              <a:gd name="connsiteX2" fmla="*/ 3450565 w 3450565"/>
              <a:gd name="connsiteY2" fmla="*/ 0 h 3870192"/>
              <a:gd name="connsiteX3" fmla="*/ 0 w 3450565"/>
              <a:gd name="connsiteY3" fmla="*/ 3628 h 3870192"/>
            </a:gdLst>
            <a:ahLst/>
            <a:cxnLst>
              <a:cxn ang="0">
                <a:pos x="connsiteX0" y="connsiteY0"/>
              </a:cxn>
              <a:cxn ang="0">
                <a:pos x="connsiteX1" y="connsiteY1"/>
              </a:cxn>
              <a:cxn ang="0">
                <a:pos x="connsiteX2" y="connsiteY2"/>
              </a:cxn>
              <a:cxn ang="0">
                <a:pos x="connsiteX3" y="connsiteY3"/>
              </a:cxn>
            </a:cxnLst>
            <a:rect l="l" t="t" r="r" b="b"/>
            <a:pathLst>
              <a:path w="3450565" h="3870192">
                <a:moveTo>
                  <a:pt x="0" y="3628"/>
                </a:moveTo>
                <a:lnTo>
                  <a:pt x="3450565" y="3870192"/>
                </a:lnTo>
                <a:lnTo>
                  <a:pt x="3450565" y="0"/>
                </a:lnTo>
                <a:lnTo>
                  <a:pt x="0" y="3628"/>
                </a:lnTo>
                <a:close/>
              </a:path>
            </a:pathLst>
          </a:custGeom>
          <a:solidFill>
            <a:srgbClr val="68BC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latin typeface="Arial" panose="020B0604020202020204" pitchFamily="34" charset="0"/>
              <a:cs typeface="Arial" panose="020B0604020202020204" pitchFamily="34" charset="0"/>
            </a:endParaRPr>
          </a:p>
        </p:txBody>
      </p:sp>
      <p:pic>
        <p:nvPicPr>
          <p:cNvPr id="10" name="Imagen 9">
            <a:extLst>
              <a:ext uri="{FF2B5EF4-FFF2-40B4-BE49-F238E27FC236}">
                <a16:creationId xmlns="" xmlns:a16="http://schemas.microsoft.com/office/drawing/2014/main" id="{36FD9A57-A6BD-2847-9956-6FEED166DE3F}"/>
              </a:ext>
            </a:extLst>
          </p:cNvPr>
          <p:cNvPicPr>
            <a:picLocks noChangeAspect="1"/>
          </p:cNvPicPr>
          <p:nvPr userDrawn="1"/>
        </p:nvPicPr>
        <p:blipFill>
          <a:blip r:embed="rId13"/>
          <a:stretch>
            <a:fillRect/>
          </a:stretch>
        </p:blipFill>
        <p:spPr>
          <a:xfrm>
            <a:off x="10122747" y="5433064"/>
            <a:ext cx="1981200" cy="1320800"/>
          </a:xfrm>
          <a:prstGeom prst="rect">
            <a:avLst/>
          </a:prstGeom>
        </p:spPr>
      </p:pic>
      <p:pic>
        <p:nvPicPr>
          <p:cNvPr id="11" name="Imagen 10">
            <a:extLst>
              <a:ext uri="{FF2B5EF4-FFF2-40B4-BE49-F238E27FC236}">
                <a16:creationId xmlns="" xmlns:a16="http://schemas.microsoft.com/office/drawing/2014/main" id="{AFF9909D-C0E3-DD42-87B0-008A2A4B12BB}"/>
              </a:ext>
            </a:extLst>
          </p:cNvPr>
          <p:cNvPicPr>
            <a:picLocks noChangeAspect="1"/>
          </p:cNvPicPr>
          <p:nvPr userDrawn="1"/>
        </p:nvPicPr>
        <p:blipFill>
          <a:blip r:embed="rId14"/>
          <a:srcRect/>
          <a:stretch/>
        </p:blipFill>
        <p:spPr>
          <a:xfrm>
            <a:off x="11007241" y="185738"/>
            <a:ext cx="1064719" cy="1089772"/>
          </a:xfrm>
          <a:prstGeom prst="rect">
            <a:avLst/>
          </a:prstGeom>
        </p:spPr>
      </p:pic>
      <p:sp>
        <p:nvSpPr>
          <p:cNvPr id="2" name="Marcador de título 1">
            <a:extLst>
              <a:ext uri="{FF2B5EF4-FFF2-40B4-BE49-F238E27FC236}">
                <a16:creationId xmlns="" xmlns:a16="http://schemas.microsoft.com/office/drawing/2014/main" id="{8A49C2AB-52A0-024C-8B8F-38D6BB1BA1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 xmlns:a16="http://schemas.microsoft.com/office/drawing/2014/main" id="{37195CD3-B3C7-3641-91BD-56436FEFD7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 xmlns:a16="http://schemas.microsoft.com/office/drawing/2014/main" id="{14105484-7739-BC46-9F99-ABEEF95525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Arial" panose="020B0604020202020204" pitchFamily="34" charset="0"/>
                <a:cs typeface="Arial" panose="020B0604020202020204" pitchFamily="34" charset="0"/>
              </a:defRPr>
            </a:lvl1pPr>
          </a:lstStyle>
          <a:p>
            <a:fld id="{09EFCB35-4182-1442-A37E-BE30B042DFF9}" type="datetimeFigureOut">
              <a:rPr lang="es-CO" smtClean="0"/>
              <a:pPr/>
              <a:t>25/02/2021</a:t>
            </a:fld>
            <a:endParaRPr lang="es-CO" dirty="0"/>
          </a:p>
        </p:txBody>
      </p:sp>
      <p:sp>
        <p:nvSpPr>
          <p:cNvPr id="5" name="Marcador de pie de página 4">
            <a:extLst>
              <a:ext uri="{FF2B5EF4-FFF2-40B4-BE49-F238E27FC236}">
                <a16:creationId xmlns="" xmlns:a16="http://schemas.microsoft.com/office/drawing/2014/main" id="{C97C2147-C7E7-4E4B-B3DF-0773D099DF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s-CO" dirty="0"/>
          </a:p>
        </p:txBody>
      </p:sp>
      <p:sp>
        <p:nvSpPr>
          <p:cNvPr id="6" name="Marcador de número de diapositiva 5">
            <a:extLst>
              <a:ext uri="{FF2B5EF4-FFF2-40B4-BE49-F238E27FC236}">
                <a16:creationId xmlns="" xmlns:a16="http://schemas.microsoft.com/office/drawing/2014/main" id="{11ACC012-5291-3E43-8B58-A60D2C4314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582AD83D-47C0-3B48-B5A1-D8425DB48C72}" type="slidenum">
              <a:rPr lang="es-CO" smtClean="0"/>
              <a:pPr/>
              <a:t>‹Nº›</a:t>
            </a:fld>
            <a:endParaRPr lang="es-CO" dirty="0"/>
          </a:p>
        </p:txBody>
      </p:sp>
    </p:spTree>
    <p:extLst>
      <p:ext uri="{BB962C8B-B14F-4D97-AF65-F5344CB8AC3E}">
        <p14:creationId xmlns:p14="http://schemas.microsoft.com/office/powerpoint/2010/main" val="95006040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1</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295275" y="570155"/>
            <a:ext cx="11601450" cy="5549134"/>
          </a:xfrm>
        </p:spPr>
        <p:txBody>
          <a:bodyPr/>
          <a:lstStyle/>
          <a:p>
            <a:pPr marL="0" indent="0">
              <a:buNone/>
            </a:pPr>
            <a:endParaRPr lang="en-US" dirty="0"/>
          </a:p>
          <a:p>
            <a:pPr marL="0" indent="0">
              <a:buNone/>
            </a:pPr>
            <a:endParaRPr lang="en-US" dirty="0"/>
          </a:p>
          <a:p>
            <a:pPr marL="0" indent="0">
              <a:buNone/>
            </a:pPr>
            <a:endParaRPr lang="en-US" dirty="0"/>
          </a:p>
          <a:p>
            <a:pPr marL="0" indent="0" algn="ctr">
              <a:buNone/>
            </a:pPr>
            <a:endParaRPr lang="en-US" sz="4400" b="1" dirty="0"/>
          </a:p>
          <a:p>
            <a:pPr marL="0" indent="0" algn="ctr">
              <a:buNone/>
            </a:pPr>
            <a:r>
              <a:rPr lang="en-US" sz="3600" b="1" dirty="0"/>
              <a:t>COMITE DISTRITAL DE AUDITORIA</a:t>
            </a:r>
          </a:p>
          <a:p>
            <a:pPr marL="0" indent="0" algn="ctr">
              <a:buNone/>
            </a:pPr>
            <a:endParaRPr lang="en-US" sz="3600" b="1" dirty="0"/>
          </a:p>
          <a:p>
            <a:pPr marL="0" indent="0" algn="ctr">
              <a:buNone/>
            </a:pPr>
            <a:r>
              <a:rPr lang="en-US" sz="2600" b="1" dirty="0"/>
              <a:t>26 DE FEBRERO DE 2021</a:t>
            </a:r>
          </a:p>
        </p:txBody>
      </p:sp>
    </p:spTree>
    <p:extLst>
      <p:ext uri="{BB962C8B-B14F-4D97-AF65-F5344CB8AC3E}">
        <p14:creationId xmlns:p14="http://schemas.microsoft.com/office/powerpoint/2010/main" val="2821239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 xmlns:a16="http://schemas.microsoft.com/office/drawing/2014/main" id="{53754CC1-D8C0-4AE9-A8C9-561AEFDE9B58}"/>
              </a:ext>
            </a:extLst>
          </p:cNvPr>
          <p:cNvSpPr>
            <a:spLocks noChangeArrowheads="1"/>
          </p:cNvSpPr>
          <p:nvPr/>
        </p:nvSpPr>
        <p:spPr bwMode="auto">
          <a:xfrm>
            <a:off x="373488" y="1423176"/>
            <a:ext cx="10792495" cy="4801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1" i="0" u="none" strike="noStrike" kern="1200" cap="none" spc="0" normalizeH="0" baseline="0" noProof="0" dirty="0">
                <a:ln>
                  <a:noFill/>
                </a:ln>
                <a:solidFill>
                  <a:srgbClr val="212529"/>
                </a:solidFill>
                <a:effectLst/>
                <a:uLnTx/>
                <a:uFillTx/>
                <a:latin typeface="Lora"/>
                <a:ea typeface="+mn-ea"/>
                <a:cs typeface="+mn-cs"/>
              </a:rPr>
              <a:t>Fases propuestas:</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1) Preparación de la auditoría: Marzo y Abril de 2021.</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628650" marR="0" lvl="1" indent="-361950" algn="just" defTabSz="9144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Reunión virtual de coordinación de los líderes de auditoría.</a:t>
            </a:r>
          </a:p>
          <a:p>
            <a:pPr marL="628650" marR="0" lvl="1" indent="-361950" algn="just" defTabSz="9144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Revisión preliminar de información por parte de los auditores seleccionados.</a:t>
            </a:r>
          </a:p>
          <a:p>
            <a:pPr marL="628650" marR="0" lvl="1" indent="-361950" algn="just" defTabSz="9144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Estudio preliminar de la Entidad auditada.</a:t>
            </a:r>
          </a:p>
          <a:p>
            <a:pPr marL="628650" marR="0" lvl="1" indent="-361950" algn="just" defTabSz="914400" rtl="0" eaLnBrk="1" fontAlgn="auto" latinLnBrk="0" hangingPunct="1">
              <a:lnSpc>
                <a:spcPct val="100000"/>
              </a:lnSpc>
              <a:spcBef>
                <a:spcPct val="0"/>
              </a:spcBef>
              <a:spcAft>
                <a:spcPts val="0"/>
              </a:spcAft>
              <a:buClrTx/>
              <a:buSzTx/>
              <a:buFont typeface="Wingdings" panose="05000000000000000000" pitchFamily="2" charset="2"/>
              <a:buChar char="§"/>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Definición de los papeles de trabajo.</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2) Elaboración y comunicación del plan de auditoría: Mayo de 2021.</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3) Ejecución de las auditorías y comunicación de resultados: Junio y julio de 2021.</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4) Elaboración de </a:t>
            </a:r>
            <a:r>
              <a:rPr kumimoji="0" lang="es-MX" altLang="es-CO" sz="1800" b="0" i="0" u="none" strike="noStrike" kern="1200" cap="none" spc="0" normalizeH="0" baseline="0" noProof="0" dirty="0" smtClean="0">
                <a:ln>
                  <a:noFill/>
                </a:ln>
                <a:solidFill>
                  <a:srgbClr val="212529"/>
                </a:solidFill>
                <a:effectLst/>
                <a:uLnTx/>
                <a:uFillTx/>
                <a:latin typeface="Lora"/>
                <a:ea typeface="+mn-ea"/>
                <a:cs typeface="+mn-cs"/>
              </a:rPr>
              <a:t>Planes </a:t>
            </a: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de </a:t>
            </a:r>
            <a:r>
              <a:rPr kumimoji="0" lang="es-MX" altLang="es-CO" sz="1800" b="0" i="0" u="none" strike="noStrike" kern="1200" cap="none" spc="0" normalizeH="0" baseline="0" noProof="0" dirty="0" smtClean="0">
                <a:ln>
                  <a:noFill/>
                </a:ln>
                <a:solidFill>
                  <a:srgbClr val="212529"/>
                </a:solidFill>
                <a:effectLst/>
                <a:uLnTx/>
                <a:uFillTx/>
                <a:latin typeface="Lora"/>
                <a:ea typeface="+mn-ea"/>
                <a:cs typeface="+mn-cs"/>
              </a:rPr>
              <a:t>Mejora</a:t>
            </a: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 Agosto de 2021.</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5) Seguimiento a </a:t>
            </a:r>
            <a:r>
              <a:rPr kumimoji="0" lang="es-MX" altLang="es-CO" sz="1800" b="0" i="0" u="none" strike="noStrike" kern="1200" cap="none" spc="0" normalizeH="0" baseline="0" noProof="0" dirty="0" smtClean="0">
                <a:ln>
                  <a:noFill/>
                </a:ln>
                <a:solidFill>
                  <a:srgbClr val="212529"/>
                </a:solidFill>
                <a:effectLst/>
                <a:uLnTx/>
                <a:uFillTx/>
                <a:latin typeface="Lora"/>
                <a:ea typeface="+mn-ea"/>
                <a:cs typeface="+mn-cs"/>
              </a:rPr>
              <a:t>Planes </a:t>
            </a: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de </a:t>
            </a:r>
            <a:r>
              <a:rPr kumimoji="0" lang="es-MX" altLang="es-CO" sz="1800" b="0" i="0" u="none" strike="noStrike" kern="1200" cap="none" spc="0" normalizeH="0" baseline="0" noProof="0" dirty="0" smtClean="0">
                <a:ln>
                  <a:noFill/>
                </a:ln>
                <a:solidFill>
                  <a:srgbClr val="212529"/>
                </a:solidFill>
                <a:effectLst/>
                <a:uLnTx/>
                <a:uFillTx/>
                <a:latin typeface="Lora"/>
                <a:ea typeface="+mn-ea"/>
                <a:cs typeface="+mn-cs"/>
              </a:rPr>
              <a:t>Mejora</a:t>
            </a: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 Noviembre de 2021.</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p:txBody>
      </p:sp>
      <p:sp>
        <p:nvSpPr>
          <p:cNvPr id="4" name="1 CuadroTexto"/>
          <p:cNvSpPr txBox="1">
            <a:spLocks noChangeArrowheads="1"/>
          </p:cNvSpPr>
          <p:nvPr/>
        </p:nvSpPr>
        <p:spPr bwMode="auto">
          <a:xfrm>
            <a:off x="1068946" y="451220"/>
            <a:ext cx="899362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altLang="es-ES"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Proyecto </a:t>
            </a:r>
            <a:r>
              <a:rPr kumimoji="0" lang="es-ES" altLang="es-ES" b="1" i="0" u="none" strike="noStrike" kern="1200" cap="none" spc="0" normalizeH="0" baseline="0" noProof="0" dirty="0">
                <a:ln>
                  <a:noFill/>
                </a:ln>
                <a:effectLst/>
                <a:uLnTx/>
                <a:uFillTx/>
                <a:latin typeface="GillSans" pitchFamily="34" charset="0"/>
                <a:ea typeface="+mn-ea"/>
                <a:cs typeface="Arial" panose="020B0604020202020204" pitchFamily="34" charset="0"/>
              </a:rPr>
              <a:t>Auditorías Cruzadas para verificar el avance en la implementación de las normas del Marco Internacional de Auditoría Interna</a:t>
            </a:r>
          </a:p>
        </p:txBody>
      </p:sp>
    </p:spTree>
    <p:extLst>
      <p:ext uri="{BB962C8B-B14F-4D97-AF65-F5344CB8AC3E}">
        <p14:creationId xmlns:p14="http://schemas.microsoft.com/office/powerpoint/2010/main" val="3142552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 xmlns:a16="http://schemas.microsoft.com/office/drawing/2014/main" id="{53754CC1-D8C0-4AE9-A8C9-561AEFDE9B58}"/>
              </a:ext>
            </a:extLst>
          </p:cNvPr>
          <p:cNvSpPr>
            <a:spLocks noChangeArrowheads="1"/>
          </p:cNvSpPr>
          <p:nvPr/>
        </p:nvSpPr>
        <p:spPr bwMode="auto">
          <a:xfrm>
            <a:off x="1050646" y="1759385"/>
            <a:ext cx="406226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2000" b="1" i="0" u="none" strike="noStrike" kern="1200" cap="none" spc="0" normalizeH="0" baseline="0" noProof="0" dirty="0">
                <a:ln>
                  <a:noFill/>
                </a:ln>
                <a:solidFill>
                  <a:srgbClr val="212529"/>
                </a:solidFill>
                <a:effectLst/>
                <a:uLnTx/>
                <a:uFillTx/>
                <a:latin typeface="Lora"/>
                <a:ea typeface="+mn-ea"/>
                <a:cs typeface="+mn-cs"/>
              </a:rPr>
              <a:t>Programación de las Auditorías</a:t>
            </a:r>
          </a:p>
        </p:txBody>
      </p:sp>
      <p:graphicFrame>
        <p:nvGraphicFramePr>
          <p:cNvPr id="2" name="Tabla 2">
            <a:extLst>
              <a:ext uri="{FF2B5EF4-FFF2-40B4-BE49-F238E27FC236}">
                <a16:creationId xmlns="" xmlns:a16="http://schemas.microsoft.com/office/drawing/2014/main" id="{822D2DB2-07F3-48D3-92F0-1E4AAD2F596C}"/>
              </a:ext>
            </a:extLst>
          </p:cNvPr>
          <p:cNvGraphicFramePr>
            <a:graphicFrameLocks noGrp="1"/>
          </p:cNvGraphicFramePr>
          <p:nvPr>
            <p:extLst>
              <p:ext uri="{D42A27DB-BD31-4B8C-83A1-F6EECF244321}">
                <p14:modId xmlns:p14="http://schemas.microsoft.com/office/powerpoint/2010/main" val="2844216489"/>
              </p:ext>
            </p:extLst>
          </p:nvPr>
        </p:nvGraphicFramePr>
        <p:xfrm>
          <a:off x="1153677" y="2348146"/>
          <a:ext cx="8788812" cy="3346820"/>
        </p:xfrm>
        <a:graphic>
          <a:graphicData uri="http://schemas.openxmlformats.org/drawingml/2006/table">
            <a:tbl>
              <a:tblPr firstRow="1" bandRow="1">
                <a:tableStyleId>{5C22544A-7EE6-4342-B048-85BDC9FD1C3A}</a:tableStyleId>
              </a:tblPr>
              <a:tblGrid>
                <a:gridCol w="2929604">
                  <a:extLst>
                    <a:ext uri="{9D8B030D-6E8A-4147-A177-3AD203B41FA5}">
                      <a16:colId xmlns="" xmlns:a16="http://schemas.microsoft.com/office/drawing/2014/main" val="1619687625"/>
                    </a:ext>
                  </a:extLst>
                </a:gridCol>
                <a:gridCol w="2929604">
                  <a:extLst>
                    <a:ext uri="{9D8B030D-6E8A-4147-A177-3AD203B41FA5}">
                      <a16:colId xmlns="" xmlns:a16="http://schemas.microsoft.com/office/drawing/2014/main" val="1340063994"/>
                    </a:ext>
                  </a:extLst>
                </a:gridCol>
                <a:gridCol w="2929604">
                  <a:extLst>
                    <a:ext uri="{9D8B030D-6E8A-4147-A177-3AD203B41FA5}">
                      <a16:colId xmlns="" xmlns:a16="http://schemas.microsoft.com/office/drawing/2014/main" val="302433770"/>
                    </a:ext>
                  </a:extLst>
                </a:gridCol>
              </a:tblGrid>
              <a:tr h="370840">
                <a:tc>
                  <a:txBody>
                    <a:bodyPr/>
                    <a:lstStyle/>
                    <a:p>
                      <a:pPr algn="ctr"/>
                      <a:r>
                        <a:rPr lang="es-MX" dirty="0"/>
                        <a:t>Entidad que Audita</a:t>
                      </a:r>
                      <a:endParaRPr lang="es-CO" dirty="0"/>
                    </a:p>
                  </a:txBody>
                  <a:tcPr/>
                </a:tc>
                <a:tc>
                  <a:txBody>
                    <a:bodyPr/>
                    <a:lstStyle/>
                    <a:p>
                      <a:pPr algn="ctr"/>
                      <a:r>
                        <a:rPr lang="es-MX" dirty="0"/>
                        <a:t>Entidad Auditada</a:t>
                      </a:r>
                      <a:endParaRPr lang="es-CO" dirty="0"/>
                    </a:p>
                  </a:txBody>
                  <a:tcPr/>
                </a:tc>
                <a:tc>
                  <a:txBody>
                    <a:bodyPr/>
                    <a:lstStyle/>
                    <a:p>
                      <a:pPr algn="ctr"/>
                      <a:r>
                        <a:rPr lang="es-MX" dirty="0"/>
                        <a:t>Fechas de la Auditoría</a:t>
                      </a:r>
                      <a:endParaRPr lang="es-CO" dirty="0"/>
                    </a:p>
                  </a:txBody>
                  <a:tcPr/>
                </a:tc>
                <a:extLst>
                  <a:ext uri="{0D108BD9-81ED-4DB2-BD59-A6C34878D82A}">
                    <a16:rowId xmlns="" xmlns:a16="http://schemas.microsoft.com/office/drawing/2014/main" val="4130904712"/>
                  </a:ext>
                </a:extLst>
              </a:tr>
              <a:tr h="370840">
                <a:tc>
                  <a:txBody>
                    <a:bodyPr/>
                    <a:lstStyle/>
                    <a:p>
                      <a:r>
                        <a:rPr lang="es-MX" dirty="0"/>
                        <a:t>Empresa de Renovación y Desarrollo Urbano</a:t>
                      </a:r>
                      <a:endParaRPr lang="es-CO" dirty="0"/>
                    </a:p>
                  </a:txBody>
                  <a:tcPr/>
                </a:tc>
                <a:tc>
                  <a:txBody>
                    <a:bodyPr/>
                    <a:lstStyle/>
                    <a:p>
                      <a:r>
                        <a:rPr lang="es-MX" dirty="0"/>
                        <a:t>Orquesta Filarmónica de Bogotá</a:t>
                      </a:r>
                      <a:endParaRPr lang="es-CO" dirty="0"/>
                    </a:p>
                  </a:txBody>
                  <a:tcPr/>
                </a:tc>
                <a:tc>
                  <a:txBody>
                    <a:bodyPr/>
                    <a:lstStyle/>
                    <a:p>
                      <a:r>
                        <a:rPr lang="es-MX" dirty="0"/>
                        <a:t>Junio 01 a junio 11</a:t>
                      </a:r>
                      <a:endParaRPr lang="es-CO" dirty="0"/>
                    </a:p>
                  </a:txBody>
                  <a:tcPr/>
                </a:tc>
                <a:extLst>
                  <a:ext uri="{0D108BD9-81ED-4DB2-BD59-A6C34878D82A}">
                    <a16:rowId xmlns="" xmlns:a16="http://schemas.microsoft.com/office/drawing/2014/main" val="3785473829"/>
                  </a:ext>
                </a:extLst>
              </a:tr>
              <a:tr h="684900">
                <a:tc>
                  <a:txBody>
                    <a:bodyPr/>
                    <a:lstStyle/>
                    <a:p>
                      <a:r>
                        <a:rPr lang="es-MX" dirty="0"/>
                        <a:t>Secretaría Distrital de la Mujer</a:t>
                      </a:r>
                      <a:endParaRPr lang="es-CO" dirty="0"/>
                    </a:p>
                  </a:txBody>
                  <a:tcPr/>
                </a:tc>
                <a:tc>
                  <a:txBody>
                    <a:bodyPr/>
                    <a:lstStyle/>
                    <a:p>
                      <a:r>
                        <a:rPr lang="es-MX" dirty="0"/>
                        <a:t>Canal Capital</a:t>
                      </a:r>
                      <a:endParaRPr lang="es-CO" dirty="0"/>
                    </a:p>
                  </a:txBody>
                  <a:tcPr/>
                </a:tc>
                <a:tc>
                  <a:txBody>
                    <a:bodyPr/>
                    <a:lstStyle/>
                    <a:p>
                      <a:r>
                        <a:rPr lang="es-MX" dirty="0"/>
                        <a:t>Junio 15 a junio 25</a:t>
                      </a:r>
                      <a:endParaRPr lang="es-CO" dirty="0"/>
                    </a:p>
                  </a:txBody>
                  <a:tcPr/>
                </a:tc>
                <a:extLst>
                  <a:ext uri="{0D108BD9-81ED-4DB2-BD59-A6C34878D82A}">
                    <a16:rowId xmlns="" xmlns:a16="http://schemas.microsoft.com/office/drawing/2014/main" val="1688745087"/>
                  </a:ext>
                </a:extLst>
              </a:tr>
              <a:tr h="370840">
                <a:tc>
                  <a:txBody>
                    <a:bodyPr/>
                    <a:lstStyle/>
                    <a:p>
                      <a:r>
                        <a:rPr lang="es-MX" dirty="0"/>
                        <a:t>Secretaría Jurídica Distrital</a:t>
                      </a:r>
                      <a:endParaRPr lang="es-CO" dirty="0"/>
                    </a:p>
                  </a:txBody>
                  <a:tcPr/>
                </a:tc>
                <a:tc>
                  <a:txBody>
                    <a:bodyPr/>
                    <a:lstStyle/>
                    <a:p>
                      <a:r>
                        <a:rPr lang="es-MX" dirty="0"/>
                        <a:t>Empresa de Renovación y Desarrollo Urbano</a:t>
                      </a:r>
                      <a:endParaRPr lang="es-CO" dirty="0"/>
                    </a:p>
                  </a:txBody>
                  <a:tcPr/>
                </a:tc>
                <a:tc>
                  <a:txBody>
                    <a:bodyPr/>
                    <a:lstStyle/>
                    <a:p>
                      <a:r>
                        <a:rPr lang="es-MX" dirty="0"/>
                        <a:t>Junio 28 a julio 09</a:t>
                      </a:r>
                      <a:endParaRPr lang="es-CO" dirty="0"/>
                    </a:p>
                  </a:txBody>
                  <a:tcPr/>
                </a:tc>
                <a:extLst>
                  <a:ext uri="{0D108BD9-81ED-4DB2-BD59-A6C34878D82A}">
                    <a16:rowId xmlns="" xmlns:a16="http://schemas.microsoft.com/office/drawing/2014/main" val="3934950785"/>
                  </a:ext>
                </a:extLst>
              </a:tr>
              <a:tr h="370840">
                <a:tc>
                  <a:txBody>
                    <a:bodyPr/>
                    <a:lstStyle/>
                    <a:p>
                      <a:r>
                        <a:rPr lang="es-MX" dirty="0"/>
                        <a:t>Orquesta Filarmónica Distrital</a:t>
                      </a:r>
                      <a:endParaRPr lang="es-CO" dirty="0"/>
                    </a:p>
                  </a:txBody>
                  <a:tcPr/>
                </a:tc>
                <a:tc>
                  <a:txBody>
                    <a:bodyPr/>
                    <a:lstStyle/>
                    <a:p>
                      <a:r>
                        <a:rPr lang="es-MX" dirty="0"/>
                        <a:t>Secretaría Distrital de la Mujer</a:t>
                      </a:r>
                      <a:endParaRPr lang="es-CO" dirty="0"/>
                    </a:p>
                  </a:txBody>
                  <a:tcPr/>
                </a:tc>
                <a:tc>
                  <a:txBody>
                    <a:bodyPr/>
                    <a:lstStyle/>
                    <a:p>
                      <a:r>
                        <a:rPr lang="es-MX" dirty="0"/>
                        <a:t>Julio 12 a julio 23</a:t>
                      </a:r>
                      <a:endParaRPr lang="es-CO" dirty="0"/>
                    </a:p>
                  </a:txBody>
                  <a:tcPr/>
                </a:tc>
                <a:extLst>
                  <a:ext uri="{0D108BD9-81ED-4DB2-BD59-A6C34878D82A}">
                    <a16:rowId xmlns="" xmlns:a16="http://schemas.microsoft.com/office/drawing/2014/main" val="2727145431"/>
                  </a:ext>
                </a:extLst>
              </a:tr>
              <a:tr h="370840">
                <a:tc>
                  <a:txBody>
                    <a:bodyPr/>
                    <a:lstStyle/>
                    <a:p>
                      <a:r>
                        <a:rPr lang="es-MX" dirty="0"/>
                        <a:t>Canal Capital</a:t>
                      </a:r>
                      <a:endParaRPr lang="es-CO" dirty="0"/>
                    </a:p>
                  </a:txBody>
                  <a:tcPr/>
                </a:tc>
                <a:tc>
                  <a:txBody>
                    <a:bodyPr/>
                    <a:lstStyle/>
                    <a:p>
                      <a:r>
                        <a:rPr lang="es-MX" dirty="0"/>
                        <a:t>Secretaría Jurídica Distrital</a:t>
                      </a:r>
                      <a:endParaRPr lang="es-CO" dirty="0"/>
                    </a:p>
                  </a:txBody>
                  <a:tcPr/>
                </a:tc>
                <a:tc>
                  <a:txBody>
                    <a:bodyPr/>
                    <a:lstStyle/>
                    <a:p>
                      <a:r>
                        <a:rPr lang="es-MX" dirty="0"/>
                        <a:t>Julio 12 a julio 23</a:t>
                      </a:r>
                      <a:endParaRPr lang="es-CO" dirty="0"/>
                    </a:p>
                  </a:txBody>
                  <a:tcPr/>
                </a:tc>
                <a:extLst>
                  <a:ext uri="{0D108BD9-81ED-4DB2-BD59-A6C34878D82A}">
                    <a16:rowId xmlns="" xmlns:a16="http://schemas.microsoft.com/office/drawing/2014/main" val="3213276326"/>
                  </a:ext>
                </a:extLst>
              </a:tr>
            </a:tbl>
          </a:graphicData>
        </a:graphic>
      </p:graphicFrame>
      <p:sp>
        <p:nvSpPr>
          <p:cNvPr id="6" name="1 CuadroTexto"/>
          <p:cNvSpPr txBox="1">
            <a:spLocks noChangeArrowheads="1"/>
          </p:cNvSpPr>
          <p:nvPr/>
        </p:nvSpPr>
        <p:spPr bwMode="auto">
          <a:xfrm>
            <a:off x="875763" y="451220"/>
            <a:ext cx="899362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altLang="es-ES"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Proyecto </a:t>
            </a:r>
            <a:r>
              <a:rPr kumimoji="0" lang="es-ES" altLang="es-ES" b="1" i="0" u="none" strike="noStrike" kern="1200" cap="none" spc="0" normalizeH="0" baseline="0" noProof="0" dirty="0">
                <a:ln>
                  <a:noFill/>
                </a:ln>
                <a:effectLst/>
                <a:uLnTx/>
                <a:uFillTx/>
                <a:latin typeface="GillSans" pitchFamily="34" charset="0"/>
                <a:ea typeface="+mn-ea"/>
                <a:cs typeface="Arial" panose="020B0604020202020204" pitchFamily="34" charset="0"/>
              </a:rPr>
              <a:t>Auditorías Cruzadas para verificar el avance en la implementación de las </a:t>
            </a:r>
            <a:r>
              <a:rPr kumimoji="0" lang="es-ES" altLang="es-ES"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Normas </a:t>
            </a:r>
            <a:r>
              <a:rPr kumimoji="0" lang="es-ES" altLang="es-ES" b="1" i="0" u="none" strike="noStrike" kern="1200" cap="none" spc="0" normalizeH="0" baseline="0" noProof="0" dirty="0">
                <a:ln>
                  <a:noFill/>
                </a:ln>
                <a:effectLst/>
                <a:uLnTx/>
                <a:uFillTx/>
                <a:latin typeface="GillSans" pitchFamily="34" charset="0"/>
                <a:ea typeface="+mn-ea"/>
                <a:cs typeface="Arial" panose="020B0604020202020204" pitchFamily="34" charset="0"/>
              </a:rPr>
              <a:t>del Marco Internacional de Auditoría Interna</a:t>
            </a:r>
          </a:p>
        </p:txBody>
      </p:sp>
    </p:spTree>
    <p:extLst>
      <p:ext uri="{BB962C8B-B14F-4D97-AF65-F5344CB8AC3E}">
        <p14:creationId xmlns:p14="http://schemas.microsoft.com/office/powerpoint/2010/main" val="15911949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12</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295275" y="1918447"/>
            <a:ext cx="11601450" cy="2492188"/>
          </a:xfrm>
        </p:spPr>
        <p:txBody>
          <a:bodyPr>
            <a:normAutofit/>
          </a:bodyPr>
          <a:lstStyle/>
          <a:p>
            <a:pPr marL="0" indent="0" algn="ctr">
              <a:buNone/>
            </a:pPr>
            <a:r>
              <a:rPr lang="es-ES" sz="2800" b="1" i="0" dirty="0">
                <a:solidFill>
                  <a:srgbClr val="000000"/>
                </a:solidFill>
                <a:effectLst/>
                <a:latin typeface="+mj-lt"/>
              </a:rPr>
              <a:t>5. </a:t>
            </a:r>
            <a:r>
              <a:rPr lang="es-ES" sz="2800" b="1" dirty="0">
                <a:solidFill>
                  <a:srgbClr val="000000"/>
                </a:solidFill>
                <a:latin typeface="+mj-lt"/>
              </a:rPr>
              <a:t>Fenecimiento de </a:t>
            </a:r>
            <a:r>
              <a:rPr lang="es-ES" sz="2800" b="1" dirty="0" smtClean="0">
                <a:solidFill>
                  <a:srgbClr val="000000"/>
                </a:solidFill>
                <a:latin typeface="+mj-lt"/>
              </a:rPr>
              <a:t>la Cuenta </a:t>
            </a:r>
            <a:r>
              <a:rPr lang="es-ES" sz="2800" b="1" dirty="0">
                <a:solidFill>
                  <a:srgbClr val="000000"/>
                </a:solidFill>
                <a:latin typeface="+mj-lt"/>
              </a:rPr>
              <a:t>en </a:t>
            </a:r>
            <a:r>
              <a:rPr lang="es-ES" sz="2800" b="1" dirty="0" smtClean="0">
                <a:solidFill>
                  <a:srgbClr val="000000"/>
                </a:solidFill>
                <a:latin typeface="+mj-lt"/>
              </a:rPr>
              <a:t>Entidades </a:t>
            </a:r>
            <a:r>
              <a:rPr lang="es-ES" sz="2800" b="1" dirty="0">
                <a:solidFill>
                  <a:srgbClr val="000000"/>
                </a:solidFill>
                <a:latin typeface="+mj-lt"/>
              </a:rPr>
              <a:t>del Distrito</a:t>
            </a:r>
            <a:r>
              <a:rPr lang="es-ES" sz="2800" b="1" i="0" dirty="0">
                <a:solidFill>
                  <a:srgbClr val="000000"/>
                </a:solidFill>
                <a:effectLst/>
                <a:latin typeface="+mj-lt"/>
              </a:rPr>
              <a:t>.</a:t>
            </a:r>
          </a:p>
          <a:p>
            <a:pPr marL="0" indent="0" algn="just">
              <a:buNone/>
            </a:pPr>
            <a:endParaRPr lang="es-ES" sz="2400" dirty="0">
              <a:solidFill>
                <a:srgbClr val="000000"/>
              </a:solidFill>
              <a:latin typeface="inherit"/>
            </a:endParaRP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342900" marR="0" lvl="0" indent="-342900" algn="ctr">
              <a:spcBef>
                <a:spcPts val="0"/>
              </a:spcBef>
              <a:spcAft>
                <a:spcPts val="0"/>
              </a:spcAft>
              <a:buFont typeface="Symbol" panose="05050102010706020507" pitchFamily="18" charset="2"/>
              <a:buChar char=""/>
            </a:pPr>
            <a:r>
              <a:rPr lang="es-CO" sz="2400" i="0" dirty="0" smtClean="0">
                <a:solidFill>
                  <a:srgbClr val="000000"/>
                </a:solidFill>
              </a:rPr>
              <a:t>Presentación </a:t>
            </a:r>
            <a:r>
              <a:rPr lang="en-US" sz="2400" i="0" dirty="0" smtClean="0">
                <a:solidFill>
                  <a:srgbClr val="000000"/>
                </a:solidFill>
              </a:rPr>
              <a:t>Fenecimiento </a:t>
            </a:r>
            <a:r>
              <a:rPr lang="en-US" sz="2400" i="0" dirty="0">
                <a:solidFill>
                  <a:srgbClr val="000000"/>
                </a:solidFill>
              </a:rPr>
              <a:t>de </a:t>
            </a:r>
            <a:r>
              <a:rPr lang="en-US" sz="2400" i="0" dirty="0" smtClean="0">
                <a:solidFill>
                  <a:srgbClr val="000000"/>
                </a:solidFill>
              </a:rPr>
              <a:t>la Cuenta </a:t>
            </a:r>
            <a:r>
              <a:rPr lang="en-US" sz="2400" i="0" dirty="0">
                <a:solidFill>
                  <a:srgbClr val="000000"/>
                </a:solidFill>
              </a:rPr>
              <a:t>vigencia 2019 en entidades del </a:t>
            </a:r>
            <a:r>
              <a:rPr lang="en-US" sz="2400" i="0" dirty="0" smtClean="0">
                <a:solidFill>
                  <a:srgbClr val="000000"/>
                </a:solidFill>
              </a:rPr>
              <a:t>Distrito por la </a:t>
            </a:r>
            <a:r>
              <a:rPr lang="en-US" sz="2400" i="0" dirty="0" err="1" smtClean="0">
                <a:solidFill>
                  <a:srgbClr val="000000"/>
                </a:solidFill>
              </a:rPr>
              <a:t>Contraloría</a:t>
            </a:r>
            <a:r>
              <a:rPr lang="en-US" sz="2400" i="0" dirty="0" smtClean="0">
                <a:solidFill>
                  <a:srgbClr val="000000"/>
                </a:solidFill>
              </a:rPr>
              <a:t> de Bogotá  </a:t>
            </a:r>
            <a:r>
              <a:rPr lang="en-US" sz="2400" i="0" dirty="0">
                <a:solidFill>
                  <a:srgbClr val="000000"/>
                </a:solidFill>
              </a:rPr>
              <a:t>(Jorge </a:t>
            </a:r>
            <a:r>
              <a:rPr lang="es-CO" sz="2400" i="0" dirty="0" smtClean="0">
                <a:solidFill>
                  <a:srgbClr val="000000"/>
                </a:solidFill>
              </a:rPr>
              <a:t>Gómez Q </a:t>
            </a:r>
            <a:r>
              <a:rPr lang="en-US" sz="2400" i="0" dirty="0" smtClean="0">
                <a:solidFill>
                  <a:srgbClr val="000000"/>
                </a:solidFill>
              </a:rPr>
              <a:t>– </a:t>
            </a:r>
            <a:r>
              <a:rPr lang="en-US" sz="2400" i="0" dirty="0">
                <a:solidFill>
                  <a:srgbClr val="000000"/>
                </a:solidFill>
              </a:rPr>
              <a:t>Presidente CDA)</a:t>
            </a:r>
            <a:endParaRPr lang="es-ES" sz="2400" i="0" dirty="0">
              <a:solidFill>
                <a:srgbClr val="000000"/>
              </a:solidFill>
              <a:effectLst/>
            </a:endParaRPr>
          </a:p>
          <a:p>
            <a:pPr marL="0" indent="0" algn="just">
              <a:buNone/>
            </a:pPr>
            <a:endParaRPr lang="en-US" sz="3200" dirty="0"/>
          </a:p>
          <a:p>
            <a:pPr marL="0" indent="0">
              <a:buNone/>
            </a:pPr>
            <a:endParaRPr lang="en-US" dirty="0"/>
          </a:p>
          <a:p>
            <a:pPr marL="0" indent="0" algn="ctr">
              <a:buNone/>
            </a:pPr>
            <a:endParaRPr lang="en-US" sz="4400" b="1" dirty="0"/>
          </a:p>
        </p:txBody>
      </p:sp>
    </p:spTree>
    <p:extLst>
      <p:ext uri="{BB962C8B-B14F-4D97-AF65-F5344CB8AC3E}">
        <p14:creationId xmlns:p14="http://schemas.microsoft.com/office/powerpoint/2010/main" val="13744126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p:cNvSpPr txBox="1"/>
          <p:nvPr/>
        </p:nvSpPr>
        <p:spPr>
          <a:xfrm>
            <a:off x="7814047" y="5897590"/>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600" b="1" i="0" u="none" strike="noStrike" kern="1200" cap="none" spc="0" normalizeH="0" baseline="0" noProof="0" dirty="0">
                <a:ln>
                  <a:noFill/>
                </a:ln>
                <a:effectLst/>
                <a:uLnTx/>
                <a:uFillTx/>
                <a:latin typeface="Calibri" panose="020F0502020204030204"/>
                <a:ea typeface="+mn-ea"/>
                <a:cs typeface="+mn-cs"/>
              </a:rPr>
              <a:t>E=48</a:t>
            </a:r>
            <a:r>
              <a:rPr kumimoji="0" lang="es-MX" sz="1100" b="1" i="0" u="none" strike="noStrike" kern="1200" cap="none" spc="0" normalizeH="0" baseline="0" noProof="0" dirty="0">
                <a:ln>
                  <a:noFill/>
                </a:ln>
                <a:effectLst/>
                <a:uLnTx/>
                <a:uFillTx/>
                <a:latin typeface="Calibri" panose="020F0502020204030204"/>
                <a:ea typeface="+mn-ea"/>
                <a:cs typeface="+mn-cs"/>
              </a:rPr>
              <a:t>*</a:t>
            </a:r>
            <a:endParaRPr kumimoji="0" lang="es-CO" sz="1600" b="1" i="0" u="none" strike="noStrike" kern="1200" cap="none" spc="0" normalizeH="0" baseline="0" noProof="0" dirty="0">
              <a:ln>
                <a:noFill/>
              </a:ln>
              <a:effectLst/>
              <a:uLnTx/>
              <a:uFillTx/>
              <a:latin typeface="Calibri" panose="020F0502020204030204"/>
              <a:ea typeface="+mn-ea"/>
              <a:cs typeface="+mn-cs"/>
            </a:endParaRPr>
          </a:p>
        </p:txBody>
      </p:sp>
      <p:sp>
        <p:nvSpPr>
          <p:cNvPr id="12" name="Rectángulo 11"/>
          <p:cNvSpPr/>
          <p:nvPr/>
        </p:nvSpPr>
        <p:spPr>
          <a:xfrm>
            <a:off x="97266" y="6385066"/>
            <a:ext cx="9302216" cy="46166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1200" b="1" i="0" u="none" strike="noStrike" kern="1200" cap="none" spc="0" normalizeH="0" baseline="0" noProof="0" dirty="0">
                <a:ln>
                  <a:noFill/>
                </a:ln>
                <a:effectLst/>
                <a:uLnTx/>
                <a:uFillTx/>
                <a:latin typeface="Calibri" panose="020F0502020204030204"/>
                <a:ea typeface="+mn-ea"/>
                <a:cs typeface="+mn-cs"/>
              </a:rPr>
              <a:t>Fuente: Informes Contraloría  Fenecimiento de la Cuenta de las vigencias de 2012 a 2019. Corte Resultados 31 de Diciembre de 2020</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ES" sz="1200" b="1" i="0" u="none" strike="noStrike" kern="1200" cap="none" spc="0" normalizeH="0" baseline="0" noProof="0" dirty="0">
                <a:ln>
                  <a:noFill/>
                </a:ln>
                <a:effectLst/>
                <a:uLnTx/>
                <a:uFillTx/>
                <a:latin typeface="Calibri" panose="020F0502020204030204"/>
                <a:ea typeface="+mn-ea"/>
                <a:cs typeface="+mn-cs"/>
              </a:rPr>
              <a:t>*E = Número de Entidades del Distrito Capital bajo estructura organizacional y objeto de Auditoria Regular de 2012 a Dic 2019</a:t>
            </a:r>
          </a:p>
        </p:txBody>
      </p:sp>
      <p:sp>
        <p:nvSpPr>
          <p:cNvPr id="6" name="CuadroTexto 5"/>
          <p:cNvSpPr txBox="1"/>
          <p:nvPr/>
        </p:nvSpPr>
        <p:spPr>
          <a:xfrm>
            <a:off x="1185937" y="5873079"/>
            <a:ext cx="469481"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effectLst/>
                <a:uLnTx/>
                <a:uFillTx/>
                <a:latin typeface="Calibri" panose="020F0502020204030204"/>
                <a:ea typeface="+mn-ea"/>
                <a:cs typeface="+mn-cs"/>
              </a:rPr>
              <a:t>E=</a:t>
            </a:r>
            <a:r>
              <a:rPr kumimoji="0" lang="es-MX" sz="1600" b="1" i="0" u="none" strike="noStrike" kern="1200" cap="none" spc="0" normalizeH="0" baseline="0" noProof="0" dirty="0">
                <a:ln>
                  <a:noFill/>
                </a:ln>
                <a:effectLst/>
                <a:uLnTx/>
                <a:uFillTx/>
                <a:latin typeface="Calibri" panose="020F0502020204030204"/>
                <a:ea typeface="+mn-ea"/>
                <a:cs typeface="+mn-cs"/>
              </a:rPr>
              <a:t>39</a:t>
            </a:r>
            <a:r>
              <a:rPr kumimoji="0" lang="es-MX" sz="1050" b="1" i="0" u="none" strike="noStrike" kern="1200" cap="none" spc="0" normalizeH="0" baseline="0" noProof="0" dirty="0">
                <a:ln>
                  <a:noFill/>
                </a:ln>
                <a:effectLst/>
                <a:uLnTx/>
                <a:uFillTx/>
                <a:latin typeface="Calibri" panose="020F0502020204030204"/>
                <a:ea typeface="+mn-ea"/>
                <a:cs typeface="+mn-cs"/>
              </a:rPr>
              <a:t>*</a:t>
            </a:r>
            <a:r>
              <a:rPr kumimoji="0" lang="es-MX" sz="1400" b="1" i="0" u="none" strike="noStrike" kern="1200" cap="none" spc="0" normalizeH="0" baseline="0" noProof="0" dirty="0">
                <a:ln>
                  <a:noFill/>
                </a:ln>
                <a:effectLst/>
                <a:uLnTx/>
                <a:uFillTx/>
                <a:latin typeface="Calibri" panose="020F0502020204030204"/>
                <a:ea typeface="+mn-ea"/>
                <a:cs typeface="+mn-cs"/>
              </a:rPr>
              <a:t> </a:t>
            </a:r>
            <a:endParaRPr kumimoji="0" lang="es-CO" sz="1400" b="1" i="0" u="none" strike="noStrike" kern="1200" cap="none" spc="0" normalizeH="0" baseline="0" noProof="0" dirty="0">
              <a:ln>
                <a:noFill/>
              </a:ln>
              <a:effectLst/>
              <a:uLnTx/>
              <a:uFillTx/>
              <a:latin typeface="Calibri" panose="020F0502020204030204"/>
              <a:ea typeface="+mn-ea"/>
              <a:cs typeface="+mn-cs"/>
            </a:endParaRPr>
          </a:p>
        </p:txBody>
      </p:sp>
      <p:sp>
        <p:nvSpPr>
          <p:cNvPr id="7" name="CuadroTexto 6"/>
          <p:cNvSpPr txBox="1"/>
          <p:nvPr/>
        </p:nvSpPr>
        <p:spPr>
          <a:xfrm>
            <a:off x="2605488" y="5866776"/>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600" b="1" i="0" u="none" strike="noStrike" kern="1200" cap="none" spc="0" normalizeH="0" baseline="0" noProof="0" dirty="0">
                <a:ln>
                  <a:noFill/>
                </a:ln>
                <a:effectLst/>
                <a:uLnTx/>
                <a:uFillTx/>
                <a:latin typeface="Calibri" panose="020F0502020204030204"/>
                <a:ea typeface="+mn-ea"/>
                <a:cs typeface="+mn-cs"/>
              </a:rPr>
              <a:t>E=40</a:t>
            </a:r>
            <a:r>
              <a:rPr kumimoji="0" lang="es-MX" sz="1100" b="1" i="0" u="none" strike="noStrike" kern="1200" cap="none" spc="0" normalizeH="0" baseline="0" noProof="0" dirty="0">
                <a:ln>
                  <a:noFill/>
                </a:ln>
                <a:effectLst/>
                <a:uLnTx/>
                <a:uFillTx/>
                <a:latin typeface="Calibri" panose="020F0502020204030204"/>
                <a:ea typeface="+mn-ea"/>
                <a:cs typeface="+mn-cs"/>
              </a:rPr>
              <a:t>*</a:t>
            </a:r>
            <a:endParaRPr kumimoji="0" lang="es-CO" sz="1100" b="1" i="0" u="none" strike="noStrike" kern="1200" cap="none" spc="0" normalizeH="0" baseline="0" noProof="0" dirty="0">
              <a:ln>
                <a:noFill/>
              </a:ln>
              <a:effectLst/>
              <a:uLnTx/>
              <a:uFillTx/>
              <a:latin typeface="Calibri" panose="020F0502020204030204"/>
              <a:ea typeface="+mn-ea"/>
              <a:cs typeface="+mn-cs"/>
            </a:endParaRPr>
          </a:p>
        </p:txBody>
      </p:sp>
      <p:sp>
        <p:nvSpPr>
          <p:cNvPr id="9" name="CuadroTexto 8"/>
          <p:cNvSpPr txBox="1"/>
          <p:nvPr/>
        </p:nvSpPr>
        <p:spPr>
          <a:xfrm>
            <a:off x="3776882" y="5853558"/>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effectLst/>
                <a:uLnTx/>
                <a:uFillTx/>
                <a:latin typeface="Calibri" panose="020F0502020204030204"/>
                <a:ea typeface="+mn-ea"/>
                <a:cs typeface="+mn-cs"/>
              </a:rPr>
              <a:t>E=</a:t>
            </a:r>
            <a:r>
              <a:rPr kumimoji="0" lang="es-MX" sz="1600" b="1" i="0" u="none" strike="noStrike" kern="1200" cap="none" spc="0" normalizeH="0" baseline="0" noProof="0" dirty="0">
                <a:ln>
                  <a:noFill/>
                </a:ln>
                <a:effectLst/>
                <a:uLnTx/>
                <a:uFillTx/>
                <a:latin typeface="Calibri" panose="020F0502020204030204"/>
                <a:ea typeface="+mn-ea"/>
                <a:cs typeface="+mn-cs"/>
              </a:rPr>
              <a:t>40</a:t>
            </a:r>
            <a:r>
              <a:rPr kumimoji="0" lang="es-MX" sz="1050" b="1" i="0" u="none" strike="noStrike" kern="1200" cap="none" spc="0" normalizeH="0" baseline="0" noProof="0" dirty="0">
                <a:ln>
                  <a:noFill/>
                </a:ln>
                <a:effectLst/>
                <a:uLnTx/>
                <a:uFillTx/>
                <a:latin typeface="Calibri" panose="020F0502020204030204"/>
                <a:ea typeface="+mn-ea"/>
                <a:cs typeface="+mn-cs"/>
              </a:rPr>
              <a:t>*</a:t>
            </a:r>
            <a:endParaRPr kumimoji="0" lang="es-CO" sz="1050" b="1" i="0" u="none" strike="noStrike" kern="1200" cap="none" spc="0" normalizeH="0" baseline="0" noProof="0" dirty="0">
              <a:ln>
                <a:noFill/>
              </a:ln>
              <a:effectLst/>
              <a:uLnTx/>
              <a:uFillTx/>
              <a:latin typeface="Calibri" panose="020F0502020204030204"/>
              <a:ea typeface="+mn-ea"/>
              <a:cs typeface="+mn-cs"/>
            </a:endParaRPr>
          </a:p>
        </p:txBody>
      </p:sp>
      <p:sp>
        <p:nvSpPr>
          <p:cNvPr id="10" name="CuadroTexto 9"/>
          <p:cNvSpPr txBox="1"/>
          <p:nvPr/>
        </p:nvSpPr>
        <p:spPr>
          <a:xfrm>
            <a:off x="5146683" y="5843264"/>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600" b="1" i="0" u="none" strike="noStrike" kern="1200" cap="none" spc="0" normalizeH="0" baseline="0" noProof="0" dirty="0">
                <a:ln>
                  <a:noFill/>
                </a:ln>
                <a:effectLst/>
                <a:uLnTx/>
                <a:uFillTx/>
                <a:latin typeface="Calibri" panose="020F0502020204030204"/>
                <a:ea typeface="+mn-ea"/>
                <a:cs typeface="+mn-cs"/>
              </a:rPr>
              <a:t>E=40</a:t>
            </a:r>
            <a:r>
              <a:rPr kumimoji="0" lang="es-MX" sz="1100" b="1" i="0" u="none" strike="noStrike" kern="1200" cap="none" spc="0" normalizeH="0" baseline="0" noProof="0" dirty="0">
                <a:ln>
                  <a:noFill/>
                </a:ln>
                <a:effectLst/>
                <a:uLnTx/>
                <a:uFillTx/>
                <a:latin typeface="Calibri" panose="020F0502020204030204"/>
                <a:ea typeface="+mn-ea"/>
                <a:cs typeface="+mn-cs"/>
              </a:rPr>
              <a:t>*</a:t>
            </a:r>
            <a:endParaRPr kumimoji="0" lang="es-CO" sz="1600" b="1" i="0" u="none" strike="noStrike" kern="1200" cap="none" spc="0" normalizeH="0" baseline="0" noProof="0" dirty="0">
              <a:ln>
                <a:noFill/>
              </a:ln>
              <a:effectLst/>
              <a:uLnTx/>
              <a:uFillTx/>
              <a:latin typeface="Calibri" panose="020F0502020204030204"/>
              <a:ea typeface="+mn-ea"/>
              <a:cs typeface="+mn-cs"/>
            </a:endParaRPr>
          </a:p>
        </p:txBody>
      </p:sp>
      <p:sp>
        <p:nvSpPr>
          <p:cNvPr id="8" name="CuadroTexto 7"/>
          <p:cNvSpPr txBox="1"/>
          <p:nvPr/>
        </p:nvSpPr>
        <p:spPr>
          <a:xfrm>
            <a:off x="6516484" y="5863876"/>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effectLst/>
                <a:uLnTx/>
                <a:uFillTx/>
                <a:latin typeface="Calibri" panose="020F0502020204030204"/>
                <a:ea typeface="+mn-ea"/>
                <a:cs typeface="+mn-cs"/>
              </a:rPr>
              <a:t>E=</a:t>
            </a:r>
            <a:r>
              <a:rPr kumimoji="0" lang="es-MX" sz="1600" b="1" i="0" u="none" strike="noStrike" kern="1200" cap="none" spc="0" normalizeH="0" baseline="0" noProof="0" dirty="0">
                <a:ln>
                  <a:noFill/>
                </a:ln>
                <a:effectLst/>
                <a:uLnTx/>
                <a:uFillTx/>
                <a:latin typeface="Calibri" panose="020F0502020204030204"/>
                <a:ea typeface="+mn-ea"/>
                <a:cs typeface="+mn-cs"/>
              </a:rPr>
              <a:t>45</a:t>
            </a:r>
            <a:r>
              <a:rPr kumimoji="0" lang="es-MX" sz="1050" b="1" i="0" u="none" strike="noStrike" kern="1200" cap="none" spc="0" normalizeH="0" baseline="0" noProof="0" dirty="0">
                <a:ln>
                  <a:noFill/>
                </a:ln>
                <a:effectLst/>
                <a:uLnTx/>
                <a:uFillTx/>
                <a:latin typeface="Calibri" panose="020F0502020204030204"/>
                <a:ea typeface="+mn-ea"/>
                <a:cs typeface="+mn-cs"/>
              </a:rPr>
              <a:t>*</a:t>
            </a:r>
            <a:endParaRPr kumimoji="0" lang="es-CO" sz="1400" b="1" i="0" u="none" strike="noStrike" kern="1200" cap="none" spc="0" normalizeH="0" baseline="0" noProof="0" dirty="0">
              <a:ln>
                <a:noFill/>
              </a:ln>
              <a:effectLst/>
              <a:uLnTx/>
              <a:uFillTx/>
              <a:latin typeface="Calibri" panose="020F0502020204030204"/>
              <a:ea typeface="+mn-ea"/>
              <a:cs typeface="+mn-cs"/>
            </a:endParaRPr>
          </a:p>
        </p:txBody>
      </p:sp>
      <p:graphicFrame>
        <p:nvGraphicFramePr>
          <p:cNvPr id="13" name="Gráfico 12">
            <a:extLst>
              <a:ext uri="{FF2B5EF4-FFF2-40B4-BE49-F238E27FC236}">
                <a16:creationId xmlns="" xmlns:a16="http://schemas.microsoft.com/office/drawing/2014/main" id="{588A2EC0-1853-4BC3-AA85-6DF49330C1B3}"/>
              </a:ext>
            </a:extLst>
          </p:cNvPr>
          <p:cNvGraphicFramePr>
            <a:graphicFrameLocks/>
          </p:cNvGraphicFramePr>
          <p:nvPr>
            <p:extLst>
              <p:ext uri="{D42A27DB-BD31-4B8C-83A1-F6EECF244321}">
                <p14:modId xmlns:p14="http://schemas.microsoft.com/office/powerpoint/2010/main" val="2874221772"/>
              </p:ext>
            </p:extLst>
          </p:nvPr>
        </p:nvGraphicFramePr>
        <p:xfrm>
          <a:off x="309093" y="1127838"/>
          <a:ext cx="11590245" cy="4689140"/>
        </p:xfrm>
        <a:graphic>
          <a:graphicData uri="http://schemas.openxmlformats.org/drawingml/2006/chart">
            <c:chart xmlns:c="http://schemas.openxmlformats.org/drawingml/2006/chart" xmlns:r="http://schemas.openxmlformats.org/officeDocument/2006/relationships" r:id="rId2"/>
          </a:graphicData>
        </a:graphic>
      </p:graphicFrame>
      <p:sp>
        <p:nvSpPr>
          <p:cNvPr id="16" name="CuadroTexto 15">
            <a:extLst>
              <a:ext uri="{FF2B5EF4-FFF2-40B4-BE49-F238E27FC236}">
                <a16:creationId xmlns="" xmlns:a16="http://schemas.microsoft.com/office/drawing/2014/main" id="{FDA12E0D-F6D8-4F57-A80E-BEAF189F2267}"/>
              </a:ext>
            </a:extLst>
          </p:cNvPr>
          <p:cNvSpPr txBox="1"/>
          <p:nvPr/>
        </p:nvSpPr>
        <p:spPr>
          <a:xfrm>
            <a:off x="9053678" y="5897590"/>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600" b="1" i="0" u="none" strike="noStrike" kern="1200" cap="none" spc="0" normalizeH="0" baseline="0" noProof="0" dirty="0">
                <a:ln>
                  <a:noFill/>
                </a:ln>
                <a:effectLst/>
                <a:uLnTx/>
                <a:uFillTx/>
                <a:latin typeface="Calibri" panose="020F0502020204030204"/>
                <a:ea typeface="+mn-ea"/>
                <a:cs typeface="+mn-cs"/>
              </a:rPr>
              <a:t>E=48</a:t>
            </a:r>
            <a:r>
              <a:rPr kumimoji="0" lang="es-MX" sz="1100" b="1" i="0" u="none" strike="noStrike" kern="1200" cap="none" spc="0" normalizeH="0" baseline="0" noProof="0" dirty="0">
                <a:ln>
                  <a:noFill/>
                </a:ln>
                <a:effectLst/>
                <a:uLnTx/>
                <a:uFillTx/>
                <a:latin typeface="Calibri" panose="020F0502020204030204"/>
                <a:ea typeface="+mn-ea"/>
                <a:cs typeface="+mn-cs"/>
              </a:rPr>
              <a:t>*</a:t>
            </a:r>
            <a:endParaRPr kumimoji="0" lang="es-CO" sz="1600" b="1" i="0" u="none" strike="noStrike" kern="1200" cap="none" spc="0" normalizeH="0" baseline="0" noProof="0" dirty="0">
              <a:ln>
                <a:noFill/>
              </a:ln>
              <a:effectLst/>
              <a:uLnTx/>
              <a:uFillTx/>
              <a:latin typeface="Calibri" panose="020F0502020204030204"/>
              <a:ea typeface="+mn-ea"/>
              <a:cs typeface="+mn-cs"/>
            </a:endParaRPr>
          </a:p>
        </p:txBody>
      </p:sp>
      <p:sp>
        <p:nvSpPr>
          <p:cNvPr id="17" name="CuadroTexto 16">
            <a:extLst>
              <a:ext uri="{FF2B5EF4-FFF2-40B4-BE49-F238E27FC236}">
                <a16:creationId xmlns="" xmlns:a16="http://schemas.microsoft.com/office/drawing/2014/main" id="{0EC78D45-06B5-446A-B3B2-15131D3C477B}"/>
              </a:ext>
            </a:extLst>
          </p:cNvPr>
          <p:cNvSpPr txBox="1"/>
          <p:nvPr/>
        </p:nvSpPr>
        <p:spPr>
          <a:xfrm>
            <a:off x="10313955" y="5915386"/>
            <a:ext cx="691608"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1600" b="1" i="0" u="none" strike="noStrike" kern="1200" cap="none" spc="0" normalizeH="0" baseline="0" noProof="0" dirty="0">
                <a:ln>
                  <a:noFill/>
                </a:ln>
                <a:effectLst/>
                <a:uLnTx/>
                <a:uFillTx/>
                <a:latin typeface="Calibri" panose="020F0502020204030204"/>
                <a:ea typeface="+mn-ea"/>
                <a:cs typeface="+mn-cs"/>
              </a:rPr>
              <a:t>E=48</a:t>
            </a:r>
            <a:r>
              <a:rPr kumimoji="0" lang="es-MX" sz="1100" b="1" i="0" u="none" strike="noStrike" kern="1200" cap="none" spc="0" normalizeH="0" baseline="0" noProof="0" dirty="0">
                <a:ln>
                  <a:noFill/>
                </a:ln>
                <a:effectLst/>
                <a:uLnTx/>
                <a:uFillTx/>
                <a:latin typeface="Calibri" panose="020F0502020204030204"/>
                <a:ea typeface="+mn-ea"/>
                <a:cs typeface="+mn-cs"/>
              </a:rPr>
              <a:t>*</a:t>
            </a:r>
            <a:endParaRPr kumimoji="0" lang="es-CO" sz="1600" b="1" i="0" u="none" strike="noStrike" kern="1200" cap="none" spc="0" normalizeH="0" baseline="0" noProof="0" dirty="0">
              <a:ln>
                <a:noFill/>
              </a:ln>
              <a:effectLst/>
              <a:uLnTx/>
              <a:uFillTx/>
              <a:latin typeface="Calibri" panose="020F0502020204030204"/>
              <a:ea typeface="+mn-ea"/>
              <a:cs typeface="+mn-cs"/>
            </a:endParaRPr>
          </a:p>
        </p:txBody>
      </p:sp>
      <p:sp>
        <p:nvSpPr>
          <p:cNvPr id="3" name="Rectángulo 2"/>
          <p:cNvSpPr/>
          <p:nvPr/>
        </p:nvSpPr>
        <p:spPr>
          <a:xfrm>
            <a:off x="379011" y="204508"/>
            <a:ext cx="11031671" cy="923330"/>
          </a:xfrm>
          <a:prstGeom prst="rect">
            <a:avLst/>
          </a:prstGeom>
        </p:spPr>
        <p:txBody>
          <a:bodyPr wrap="square">
            <a:spAutoFit/>
          </a:bodyPr>
          <a:lstStyle/>
          <a:p>
            <a:pPr algn="ctr"/>
            <a:r>
              <a:rPr lang="es-ES" b="1" dirty="0"/>
              <a:t>Desde la vigencia 2016, se ha mejorado significativamente la tendencia en el Fenecimiento de la Cuenta en Entidades del Distrito Capital. Estrategia Liderada por la Secretaria General de la Alcaldía Mayor</a:t>
            </a:r>
          </a:p>
        </p:txBody>
      </p:sp>
    </p:spTree>
    <p:extLst>
      <p:ext uri="{BB962C8B-B14F-4D97-AF65-F5344CB8AC3E}">
        <p14:creationId xmlns:p14="http://schemas.microsoft.com/office/powerpoint/2010/main" val="12707596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 xmlns:a16="http://schemas.microsoft.com/office/drawing/2014/main" id="{F1BAE56B-8878-415D-A33B-7C90A47116D3}"/>
              </a:ext>
            </a:extLst>
          </p:cNvPr>
          <p:cNvSpPr txBox="1">
            <a:spLocks/>
          </p:cNvSpPr>
          <p:nvPr/>
        </p:nvSpPr>
        <p:spPr>
          <a:xfrm>
            <a:off x="142796" y="17694"/>
            <a:ext cx="11811000" cy="861773"/>
          </a:xfrm>
          <a:prstGeom prst="rect">
            <a:avLst/>
          </a:prstGeom>
        </p:spPr>
        <p:txBody>
          <a:bodyPr wrap="square" lIns="0" tIns="0" rIns="0" bIns="0">
            <a:noAutofit/>
          </a:bodyPr>
          <a:lstStyle/>
          <a:p>
            <a:pPr lvl="0" algn="ctr">
              <a:defRPr/>
            </a:pPr>
            <a:r>
              <a:rPr lang="es-MX" b="1" dirty="0"/>
              <a:t>FENECIMIENTO DE LA CUENTA ENTIDADES DEL DISTRITO</a:t>
            </a:r>
          </a:p>
          <a:p>
            <a:pPr lvl="0" algn="ctr">
              <a:defRPr/>
            </a:pPr>
            <a:r>
              <a:rPr lang="es-MX" sz="700" b="1" dirty="0"/>
              <a:t> </a:t>
            </a:r>
          </a:p>
          <a:p>
            <a:pPr lvl="0" algn="ctr">
              <a:defRPr/>
            </a:pPr>
            <a:r>
              <a:rPr lang="es-MX" b="1" dirty="0"/>
              <a:t>RESULTADOS AUDITORIAS REGULARIDAD </a:t>
            </a:r>
            <a:r>
              <a:rPr lang="es-MX" b="1" dirty="0" smtClean="0"/>
              <a:t>CONTRALORÍA VIGENCIA </a:t>
            </a:r>
            <a:r>
              <a:rPr lang="es-MX" b="1" dirty="0"/>
              <a:t>2019 A 31 DE DICIEMBRE 2020</a:t>
            </a:r>
          </a:p>
          <a:p>
            <a:pPr lvl="0" algn="ctr">
              <a:defRPr/>
            </a:pPr>
            <a:r>
              <a:rPr lang="es-MX" sz="2000" b="1" dirty="0"/>
              <a:t>    </a:t>
            </a:r>
          </a:p>
        </p:txBody>
      </p:sp>
      <p:graphicFrame>
        <p:nvGraphicFramePr>
          <p:cNvPr id="13" name="Gráfico 12">
            <a:extLst>
              <a:ext uri="{FF2B5EF4-FFF2-40B4-BE49-F238E27FC236}">
                <a16:creationId xmlns="" xmlns:a16="http://schemas.microsoft.com/office/drawing/2014/main" id="{08721077-D305-4D41-AE35-D1E239868159}"/>
              </a:ext>
            </a:extLst>
          </p:cNvPr>
          <p:cNvGraphicFramePr>
            <a:graphicFrameLocks/>
          </p:cNvGraphicFramePr>
          <p:nvPr>
            <p:extLst>
              <p:ext uri="{D42A27DB-BD31-4B8C-83A1-F6EECF244321}">
                <p14:modId xmlns:p14="http://schemas.microsoft.com/office/powerpoint/2010/main" val="295998543"/>
              </p:ext>
            </p:extLst>
          </p:nvPr>
        </p:nvGraphicFramePr>
        <p:xfrm>
          <a:off x="155191" y="3464416"/>
          <a:ext cx="6883783" cy="3031633"/>
        </p:xfrm>
        <a:graphic>
          <a:graphicData uri="http://schemas.openxmlformats.org/drawingml/2006/chart">
            <c:chart xmlns:c="http://schemas.openxmlformats.org/drawingml/2006/chart" xmlns:r="http://schemas.openxmlformats.org/officeDocument/2006/relationships" r:id="rId3"/>
          </a:graphicData>
        </a:graphic>
      </p:graphicFrame>
      <p:sp>
        <p:nvSpPr>
          <p:cNvPr id="14" name="CuadroTexto 13">
            <a:extLst>
              <a:ext uri="{FF2B5EF4-FFF2-40B4-BE49-F238E27FC236}">
                <a16:creationId xmlns="" xmlns:a16="http://schemas.microsoft.com/office/drawing/2014/main" id="{CCDF4BBE-7D56-4B49-80DF-771A62B412F7}"/>
              </a:ext>
            </a:extLst>
          </p:cNvPr>
          <p:cNvSpPr txBox="1"/>
          <p:nvPr/>
        </p:nvSpPr>
        <p:spPr>
          <a:xfrm>
            <a:off x="7799310" y="2896743"/>
            <a:ext cx="3952149" cy="2677656"/>
          </a:xfrm>
          <a:prstGeom prst="rect">
            <a:avLst/>
          </a:prstGeom>
          <a:noFill/>
        </p:spPr>
        <p:txBody>
          <a:bodyPr wrap="square">
            <a:spAutoFit/>
          </a:bodyPr>
          <a:lstStyle/>
          <a:p>
            <a:pPr marL="342900" indent="-342900">
              <a:spcBef>
                <a:spcPts val="600"/>
              </a:spcBef>
              <a:spcAft>
                <a:spcPts val="600"/>
              </a:spcAft>
              <a:buFont typeface="+mj-lt"/>
              <a:buAutoNum type="arabicPeriod"/>
            </a:pPr>
            <a:r>
              <a:rPr lang="es-CO" sz="1600" b="1" dirty="0">
                <a:solidFill>
                  <a:srgbClr val="0070C0"/>
                </a:solidFill>
              </a:rPr>
              <a:t>SECRETARIA DE CULTURA, RECREACIÓN Y DEPORTE</a:t>
            </a:r>
          </a:p>
          <a:p>
            <a:pPr marL="342900" indent="-342900">
              <a:spcBef>
                <a:spcPts val="600"/>
              </a:spcBef>
              <a:spcAft>
                <a:spcPts val="600"/>
              </a:spcAft>
              <a:buFont typeface="+mj-lt"/>
              <a:buAutoNum type="arabicPeriod"/>
            </a:pPr>
            <a:r>
              <a:rPr lang="es-CO" sz="1600" b="1" dirty="0">
                <a:solidFill>
                  <a:srgbClr val="0070C0"/>
                </a:solidFill>
              </a:rPr>
              <a:t>INSTITUTO DE DESARROLLO URBANO</a:t>
            </a:r>
          </a:p>
          <a:p>
            <a:pPr marL="342900" indent="-342900">
              <a:spcBef>
                <a:spcPts val="600"/>
              </a:spcBef>
              <a:spcAft>
                <a:spcPts val="600"/>
              </a:spcAft>
              <a:buFont typeface="+mj-lt"/>
              <a:buAutoNum type="arabicPeriod"/>
            </a:pPr>
            <a:r>
              <a:rPr lang="es-CO" sz="1600" b="1" dirty="0">
                <a:solidFill>
                  <a:srgbClr val="0070C0"/>
                </a:solidFill>
              </a:rPr>
              <a:t>SECRETARÍA DISTRITAL DE AMBIENTE</a:t>
            </a:r>
          </a:p>
          <a:p>
            <a:pPr marL="342900" indent="-342900">
              <a:spcBef>
                <a:spcPts val="600"/>
              </a:spcBef>
              <a:spcAft>
                <a:spcPts val="600"/>
              </a:spcAft>
              <a:buFont typeface="+mj-lt"/>
              <a:buAutoNum type="arabicPeriod"/>
            </a:pPr>
            <a:r>
              <a:rPr lang="es-CO" sz="1600" b="1" dirty="0">
                <a:solidFill>
                  <a:srgbClr val="0070C0"/>
                </a:solidFill>
              </a:rPr>
              <a:t>SECRETARÍA DISTRITAL DE DESARROLLO ECONÓMICO</a:t>
            </a:r>
          </a:p>
          <a:p>
            <a:pPr marL="342900" indent="-342900">
              <a:spcBef>
                <a:spcPts val="600"/>
              </a:spcBef>
              <a:spcAft>
                <a:spcPts val="600"/>
              </a:spcAft>
              <a:buFont typeface="+mj-lt"/>
              <a:buAutoNum type="arabicPeriod"/>
            </a:pPr>
            <a:r>
              <a:rPr lang="es-CO" sz="1600" b="1" dirty="0">
                <a:solidFill>
                  <a:srgbClr val="0070C0"/>
                </a:solidFill>
              </a:rPr>
              <a:t>SUBRED INTEGRADA DE SERVICIOS DE SALUD SUR E.S.E.</a:t>
            </a:r>
          </a:p>
        </p:txBody>
      </p:sp>
      <p:sp>
        <p:nvSpPr>
          <p:cNvPr id="3" name="CuadroTexto 2">
            <a:extLst>
              <a:ext uri="{FF2B5EF4-FFF2-40B4-BE49-F238E27FC236}">
                <a16:creationId xmlns="" xmlns:a16="http://schemas.microsoft.com/office/drawing/2014/main" id="{4956EA16-C5DB-4AFB-AA78-92A58B86A36D}"/>
              </a:ext>
            </a:extLst>
          </p:cNvPr>
          <p:cNvSpPr txBox="1"/>
          <p:nvPr/>
        </p:nvSpPr>
        <p:spPr>
          <a:xfrm>
            <a:off x="7550257" y="2105208"/>
            <a:ext cx="4450257" cy="338554"/>
          </a:xfrm>
          <a:prstGeom prst="rect">
            <a:avLst/>
          </a:prstGeom>
        </p:spPr>
        <p:style>
          <a:lnRef idx="0">
            <a:schemeClr val="accent2"/>
          </a:lnRef>
          <a:fillRef idx="3">
            <a:schemeClr val="accent2"/>
          </a:fillRef>
          <a:effectRef idx="3">
            <a:schemeClr val="accent2"/>
          </a:effectRef>
          <a:fontRef idx="minor">
            <a:schemeClr val="lt1"/>
          </a:fontRef>
        </p:style>
        <p:txBody>
          <a:bodyPr wrap="none" rtlCol="0">
            <a:spAutoFit/>
          </a:bodyPr>
          <a:lstStyle/>
          <a:p>
            <a:r>
              <a:rPr lang="es-CO" sz="1600" b="1" dirty="0">
                <a:solidFill>
                  <a:schemeClr val="tx1"/>
                </a:solidFill>
              </a:rPr>
              <a:t>Entidades a las que no </a:t>
            </a:r>
            <a:r>
              <a:rPr lang="es-CO" sz="1600" b="1" dirty="0" smtClean="0">
                <a:solidFill>
                  <a:schemeClr val="tx1"/>
                </a:solidFill>
              </a:rPr>
              <a:t>se feneció </a:t>
            </a:r>
            <a:r>
              <a:rPr lang="es-CO" sz="1600" b="1" dirty="0">
                <a:solidFill>
                  <a:schemeClr val="tx1"/>
                </a:solidFill>
              </a:rPr>
              <a:t>la Cuenta</a:t>
            </a:r>
          </a:p>
        </p:txBody>
      </p:sp>
      <p:sp>
        <p:nvSpPr>
          <p:cNvPr id="5" name="Flecha: a la derecha 4">
            <a:extLst>
              <a:ext uri="{FF2B5EF4-FFF2-40B4-BE49-F238E27FC236}">
                <a16:creationId xmlns="" xmlns:a16="http://schemas.microsoft.com/office/drawing/2014/main" id="{6B595485-031D-42D1-A1CA-56D9EFFF158E}"/>
              </a:ext>
            </a:extLst>
          </p:cNvPr>
          <p:cNvSpPr/>
          <p:nvPr/>
        </p:nvSpPr>
        <p:spPr>
          <a:xfrm>
            <a:off x="6971069" y="4541398"/>
            <a:ext cx="510212" cy="457200"/>
          </a:xfrm>
          <a:prstGeom prst="rightArrow">
            <a:avLst/>
          </a:prstGeom>
          <a:solidFill>
            <a:schemeClr val="accent1">
              <a:lumMod val="75000"/>
            </a:schemeClr>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s-CO"/>
          </a:p>
        </p:txBody>
      </p:sp>
      <p:graphicFrame>
        <p:nvGraphicFramePr>
          <p:cNvPr id="7" name="Gráfico 6">
            <a:extLst>
              <a:ext uri="{FF2B5EF4-FFF2-40B4-BE49-F238E27FC236}">
                <a16:creationId xmlns="" xmlns:a16="http://schemas.microsoft.com/office/drawing/2014/main" id="{BE4290D9-719E-4FF7-9577-4DCD7266B511}"/>
              </a:ext>
            </a:extLst>
          </p:cNvPr>
          <p:cNvGraphicFramePr>
            <a:graphicFrameLocks/>
          </p:cNvGraphicFramePr>
          <p:nvPr>
            <p:extLst>
              <p:ext uri="{D42A27DB-BD31-4B8C-83A1-F6EECF244321}">
                <p14:modId xmlns:p14="http://schemas.microsoft.com/office/powerpoint/2010/main" val="3867075726"/>
              </p:ext>
            </p:extLst>
          </p:nvPr>
        </p:nvGraphicFramePr>
        <p:xfrm>
          <a:off x="155190" y="794254"/>
          <a:ext cx="6696371" cy="2670163"/>
        </p:xfrm>
        <a:graphic>
          <a:graphicData uri="http://schemas.openxmlformats.org/drawingml/2006/chart">
            <c:chart xmlns:c="http://schemas.openxmlformats.org/drawingml/2006/chart" xmlns:r="http://schemas.openxmlformats.org/officeDocument/2006/relationships" r:id="rId4"/>
          </a:graphicData>
        </a:graphic>
      </p:graphicFrame>
      <p:sp>
        <p:nvSpPr>
          <p:cNvPr id="8" name="CuadroTexto 7">
            <a:extLst>
              <a:ext uri="{FF2B5EF4-FFF2-40B4-BE49-F238E27FC236}">
                <a16:creationId xmlns="" xmlns:a16="http://schemas.microsoft.com/office/drawing/2014/main" id="{31851090-34B1-471C-8CEB-5F06486650EE}"/>
              </a:ext>
            </a:extLst>
          </p:cNvPr>
          <p:cNvSpPr txBox="1"/>
          <p:nvPr/>
        </p:nvSpPr>
        <p:spPr>
          <a:xfrm>
            <a:off x="1074397" y="794255"/>
            <a:ext cx="554727" cy="290939"/>
          </a:xfrm>
          <a:prstGeom prst="rect">
            <a:avLst/>
          </a:prstGeom>
          <a:solidFill>
            <a:schemeClr val="accent1">
              <a:lumMod val="40000"/>
              <a:lumOff val="60000"/>
            </a:schemeClr>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a:ea typeface="+mn-ea"/>
                <a:cs typeface="+mn-cs"/>
              </a:rPr>
              <a:t>100%</a:t>
            </a:r>
          </a:p>
        </p:txBody>
      </p:sp>
      <p:sp>
        <p:nvSpPr>
          <p:cNvPr id="10" name="CuadroTexto 9">
            <a:extLst>
              <a:ext uri="{FF2B5EF4-FFF2-40B4-BE49-F238E27FC236}">
                <a16:creationId xmlns="" xmlns:a16="http://schemas.microsoft.com/office/drawing/2014/main" id="{BD1F1C07-76B5-4F13-8DBE-E9BB428BAB03}"/>
              </a:ext>
            </a:extLst>
          </p:cNvPr>
          <p:cNvSpPr txBox="1"/>
          <p:nvPr/>
        </p:nvSpPr>
        <p:spPr>
          <a:xfrm>
            <a:off x="3306859" y="1027413"/>
            <a:ext cx="447468" cy="278585"/>
          </a:xfrm>
          <a:prstGeom prst="rect">
            <a:avLst/>
          </a:prstGeom>
          <a:solidFill>
            <a:schemeClr val="accent3">
              <a:lumMod val="20000"/>
              <a:lumOff val="80000"/>
            </a:schemeClr>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a:ea typeface="+mn-ea"/>
                <a:cs typeface="+mn-cs"/>
              </a:rPr>
              <a:t>90%</a:t>
            </a:r>
          </a:p>
        </p:txBody>
      </p:sp>
      <p:sp>
        <p:nvSpPr>
          <p:cNvPr id="11" name="CuadroTexto 10">
            <a:extLst>
              <a:ext uri="{FF2B5EF4-FFF2-40B4-BE49-F238E27FC236}">
                <a16:creationId xmlns="" xmlns:a16="http://schemas.microsoft.com/office/drawing/2014/main" id="{EA275092-FB9A-4237-8133-51A251317E0A}"/>
              </a:ext>
            </a:extLst>
          </p:cNvPr>
          <p:cNvSpPr txBox="1"/>
          <p:nvPr/>
        </p:nvSpPr>
        <p:spPr>
          <a:xfrm>
            <a:off x="5528829" y="1918291"/>
            <a:ext cx="519467" cy="332509"/>
          </a:xfrm>
          <a:prstGeom prst="rect">
            <a:avLst/>
          </a:prstGeom>
          <a:solidFill>
            <a:schemeClr val="accent2">
              <a:lumMod val="40000"/>
              <a:lumOff val="60000"/>
            </a:schemeClr>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lIns="36000" tIns="36000" rIns="36000" bIns="3600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a:ea typeface="+mn-ea"/>
                <a:cs typeface="+mn-cs"/>
              </a:rPr>
              <a:t>10%</a:t>
            </a:r>
          </a:p>
        </p:txBody>
      </p:sp>
    </p:spTree>
    <p:extLst>
      <p:ext uri="{BB962C8B-B14F-4D97-AF65-F5344CB8AC3E}">
        <p14:creationId xmlns:p14="http://schemas.microsoft.com/office/powerpoint/2010/main" val="22272705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3">
            <a:extLst>
              <a:ext uri="{FF2B5EF4-FFF2-40B4-BE49-F238E27FC236}">
                <a16:creationId xmlns="" xmlns:a16="http://schemas.microsoft.com/office/drawing/2014/main" id="{F724C069-5B69-4824-8D6A-DEF2AD829E7E}"/>
              </a:ext>
            </a:extLst>
          </p:cNvPr>
          <p:cNvSpPr>
            <a:spLocks noGrp="1"/>
          </p:cNvSpPr>
          <p:nvPr>
            <p:ph type="title"/>
          </p:nvPr>
        </p:nvSpPr>
        <p:spPr>
          <a:xfrm>
            <a:off x="551387" y="0"/>
            <a:ext cx="10972800" cy="877703"/>
          </a:xfrm>
        </p:spPr>
        <p:txBody>
          <a:bodyPr vert="horz" lIns="91440" tIns="45720" rIns="91440" bIns="45720" rtlCol="0" anchor="ctr">
            <a:noAutofit/>
          </a:bodyPr>
          <a:lstStyle/>
          <a:p>
            <a:r>
              <a:rPr lang="es-ES" sz="2000" b="1" dirty="0">
                <a:solidFill>
                  <a:schemeClr val="tx1"/>
                </a:solidFill>
                <a:latin typeface="Arial" panose="020B0604020202020204" pitchFamily="34" charset="0"/>
                <a:cs typeface="Arial" panose="020B0604020202020204" pitchFamily="34" charset="0"/>
              </a:rPr>
              <a:t>Proyecto Fenecimiento de la Cuenta 48 Entidades del Distrito</a:t>
            </a:r>
            <a:br>
              <a:rPr lang="es-ES" sz="2000" b="1" dirty="0">
                <a:solidFill>
                  <a:schemeClr val="tx1"/>
                </a:solidFill>
                <a:latin typeface="Arial" panose="020B0604020202020204" pitchFamily="34" charset="0"/>
                <a:cs typeface="Arial" panose="020B0604020202020204" pitchFamily="34" charset="0"/>
              </a:rPr>
            </a:br>
            <a:r>
              <a:rPr lang="es-ES" sz="2000" b="1" dirty="0">
                <a:solidFill>
                  <a:schemeClr val="tx1"/>
                </a:solidFill>
                <a:latin typeface="Arial" panose="020B0604020202020204" pitchFamily="34" charset="0"/>
                <a:cs typeface="Arial" panose="020B0604020202020204" pitchFamily="34" charset="0"/>
              </a:rPr>
              <a:t> Resultados Auditorias Regularidad vigencia 2019 a 31 de Diciembre 2020</a:t>
            </a:r>
            <a:endParaRPr lang="es-CO" sz="2000" b="1" dirty="0">
              <a:solidFill>
                <a:schemeClr val="tx1"/>
              </a:solidFill>
              <a:latin typeface="Arial" panose="020B0604020202020204" pitchFamily="34" charset="0"/>
              <a:cs typeface="Arial" panose="020B0604020202020204" pitchFamily="34" charset="0"/>
            </a:endParaRPr>
          </a:p>
        </p:txBody>
      </p:sp>
      <p:graphicFrame>
        <p:nvGraphicFramePr>
          <p:cNvPr id="3" name="Tabla 2">
            <a:extLst>
              <a:ext uri="{FF2B5EF4-FFF2-40B4-BE49-F238E27FC236}">
                <a16:creationId xmlns="" xmlns:a16="http://schemas.microsoft.com/office/drawing/2014/main" id="{879AF9D5-ED0F-4295-AA47-1EBFAD395BAF}"/>
              </a:ext>
            </a:extLst>
          </p:cNvPr>
          <p:cNvGraphicFramePr>
            <a:graphicFrameLocks noGrp="1"/>
          </p:cNvGraphicFramePr>
          <p:nvPr>
            <p:extLst>
              <p:ext uri="{D42A27DB-BD31-4B8C-83A1-F6EECF244321}">
                <p14:modId xmlns:p14="http://schemas.microsoft.com/office/powerpoint/2010/main" val="1877068029"/>
              </p:ext>
            </p:extLst>
          </p:nvPr>
        </p:nvGraphicFramePr>
        <p:xfrm>
          <a:off x="307940" y="881201"/>
          <a:ext cx="5548356" cy="5374710"/>
        </p:xfrm>
        <a:graphic>
          <a:graphicData uri="http://schemas.openxmlformats.org/drawingml/2006/table">
            <a:tbl>
              <a:tblPr>
                <a:tableStyleId>{E8B1032C-EA38-4F05-BA0D-38AFFFC7BED3}</a:tableStyleId>
              </a:tblPr>
              <a:tblGrid>
                <a:gridCol w="4166596">
                  <a:extLst>
                    <a:ext uri="{9D8B030D-6E8A-4147-A177-3AD203B41FA5}">
                      <a16:colId xmlns="" xmlns:a16="http://schemas.microsoft.com/office/drawing/2014/main" val="3047933382"/>
                    </a:ext>
                  </a:extLst>
                </a:gridCol>
                <a:gridCol w="1381760">
                  <a:extLst>
                    <a:ext uri="{9D8B030D-6E8A-4147-A177-3AD203B41FA5}">
                      <a16:colId xmlns="" xmlns:a16="http://schemas.microsoft.com/office/drawing/2014/main" val="1592508169"/>
                    </a:ext>
                  </a:extLst>
                </a:gridCol>
              </a:tblGrid>
              <a:tr h="455267">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400" b="1" u="none" strike="noStrike" dirty="0">
                          <a:solidFill>
                            <a:schemeClr val="tx1"/>
                          </a:solidFill>
                          <a:effectLst/>
                        </a:rPr>
                        <a:t>Entidad </a:t>
                      </a:r>
                      <a:endParaRPr lang="es-CO"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20000"/>
                        <a:lumOff val="80000"/>
                      </a:schemeClr>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chemeClr val="tx1"/>
                          </a:solidFill>
                          <a:effectLst/>
                        </a:rPr>
                        <a:t>Resultado </a:t>
                      </a:r>
                      <a:r>
                        <a:rPr lang="es-MX" sz="1400" b="1" u="none" strike="noStrike" dirty="0" err="1" smtClean="0">
                          <a:solidFill>
                            <a:schemeClr val="tx1"/>
                          </a:solidFill>
                          <a:effectLst/>
                        </a:rPr>
                        <a:t>Fto</a:t>
                      </a:r>
                      <a:r>
                        <a:rPr lang="es-MX" sz="1400" b="1" u="none" strike="noStrike" dirty="0" smtClean="0">
                          <a:solidFill>
                            <a:schemeClr val="tx1"/>
                          </a:solidFill>
                          <a:effectLst/>
                        </a:rPr>
                        <a:t>. </a:t>
                      </a:r>
                      <a:r>
                        <a:rPr lang="es-MX" sz="1400" b="1" u="none" strike="noStrike" dirty="0" err="1">
                          <a:solidFill>
                            <a:schemeClr val="tx1"/>
                          </a:solidFill>
                          <a:effectLst/>
                        </a:rPr>
                        <a:t>Cta</a:t>
                      </a:r>
                      <a:r>
                        <a:rPr lang="es-MX" sz="1400" b="1" u="none" strike="noStrike" dirty="0">
                          <a:solidFill>
                            <a:schemeClr val="tx1"/>
                          </a:solidFill>
                          <a:effectLst/>
                        </a:rPr>
                        <a:t> </a:t>
                      </a:r>
                    </a:p>
                    <a:p>
                      <a:pPr algn="ctr" fontAlgn="ctr"/>
                      <a:r>
                        <a:rPr lang="es-MX" sz="1400" b="1" u="none" strike="noStrike" dirty="0">
                          <a:solidFill>
                            <a:schemeClr val="tx1"/>
                          </a:solidFill>
                          <a:effectLst/>
                        </a:rPr>
                        <a:t>vigencia 2019</a:t>
                      </a:r>
                      <a:endParaRPr lang="es-MX"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905506134"/>
                  </a:ext>
                </a:extLst>
              </a:tr>
              <a:tr h="47231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u="none" strike="noStrike" dirty="0">
                          <a:solidFill>
                            <a:srgbClr val="333333"/>
                          </a:solidFill>
                          <a:effectLst/>
                        </a:rPr>
                        <a:t>Fondo de Prestaciones Económicas Cesantías y Pensiones (FONCEP)</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 </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19938521"/>
                  </a:ext>
                </a:extLst>
              </a:tr>
              <a:tr h="298635">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pt-BR" sz="1400" b="1" u="none" strike="noStrike" dirty="0">
                          <a:solidFill>
                            <a:srgbClr val="333333"/>
                          </a:solidFill>
                          <a:effectLst/>
                        </a:rPr>
                        <a:t>Instituto Distrital De artes (IDARTES)</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400" b="1" u="none" strike="noStrike" dirty="0">
                          <a:solidFill>
                            <a:srgbClr val="333333"/>
                          </a:solidFill>
                          <a:effectLst/>
                        </a:rPr>
                        <a:t>Si </a:t>
                      </a:r>
                      <a:endParaRPr lang="es-CO"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700360815"/>
                  </a:ext>
                </a:extLst>
              </a:tr>
              <a:tr h="318555">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CO" sz="1400" b="1" u="none" strike="noStrike" dirty="0">
                          <a:solidFill>
                            <a:srgbClr val="333333"/>
                          </a:solidFill>
                          <a:effectLst/>
                        </a:rPr>
                        <a:t>Secretaria</a:t>
                      </a:r>
                      <a:r>
                        <a:rPr lang="es-CO" sz="1400" b="1" u="none" strike="noStrike" baseline="0" dirty="0">
                          <a:solidFill>
                            <a:srgbClr val="333333"/>
                          </a:solidFill>
                          <a:effectLst/>
                        </a:rPr>
                        <a:t> General Alcaldía Mayor </a:t>
                      </a:r>
                      <a:endParaRPr lang="es-CO"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502119412"/>
                  </a:ext>
                </a:extLst>
              </a:tr>
              <a:tr h="47231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u="none" strike="noStrike" dirty="0">
                          <a:solidFill>
                            <a:srgbClr val="333333"/>
                          </a:solidFill>
                          <a:effectLst/>
                        </a:rPr>
                        <a:t>Instituto para la Protección de la Niñez y la Juventud  (IDIPRON)</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558075331"/>
                  </a:ext>
                </a:extLst>
              </a:tr>
              <a:tr h="47231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82550" indent="-82550" algn="l" fontAlgn="ctr"/>
                      <a:r>
                        <a:rPr lang="es-MX" sz="1400" b="1" u="none" strike="noStrike" dirty="0">
                          <a:solidFill>
                            <a:srgbClr val="333333"/>
                          </a:solidFill>
                          <a:effectLst/>
                        </a:rPr>
                        <a:t>Unidad Administrativa Especial de Rehabilitación y Mantenimiento Vial </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400" b="1" u="none" strike="noStrike" dirty="0">
                          <a:solidFill>
                            <a:srgbClr val="333333"/>
                          </a:solidFill>
                          <a:effectLst/>
                        </a:rPr>
                        <a:t>Si</a:t>
                      </a:r>
                      <a:endParaRPr lang="es-CO"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97039652"/>
                  </a:ext>
                </a:extLst>
              </a:tr>
              <a:tr h="289776">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r>
                        <a:rPr lang="es-CO" sz="1400" b="1" u="none" strike="noStrike" kern="1200" dirty="0">
                          <a:solidFill>
                            <a:srgbClr val="333333"/>
                          </a:solidFill>
                          <a:effectLst/>
                        </a:rPr>
                        <a:t>Secretaria</a:t>
                      </a:r>
                      <a:r>
                        <a:rPr lang="es-CO" sz="1400" b="1" u="none" strike="noStrike" kern="1200" baseline="0" dirty="0">
                          <a:solidFill>
                            <a:srgbClr val="333333"/>
                          </a:solidFill>
                          <a:effectLst/>
                        </a:rPr>
                        <a:t> Distrital de Planeación </a:t>
                      </a:r>
                      <a:endParaRPr lang="es-CO" sz="1400" b="1" i="0" u="none" strike="noStrike" kern="1200" dirty="0">
                        <a:solidFill>
                          <a:srgbClr val="333333"/>
                        </a:solidFill>
                        <a:effectLst/>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 </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076718553"/>
                  </a:ext>
                </a:extLst>
              </a:tr>
              <a:tr h="29864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just" defTabSz="914354" rtl="0" eaLnBrk="1" fontAlgn="ctr" latinLnBrk="0" hangingPunct="1">
                        <a:lnSpc>
                          <a:spcPct val="100000"/>
                        </a:lnSpc>
                        <a:spcBef>
                          <a:spcPts val="0"/>
                        </a:spcBef>
                        <a:spcAft>
                          <a:spcPts val="0"/>
                        </a:spcAft>
                        <a:buClrTx/>
                        <a:buSzTx/>
                        <a:buFontTx/>
                        <a:buNone/>
                        <a:tabLst/>
                        <a:defRPr/>
                      </a:pPr>
                      <a:r>
                        <a:rPr kumimoji="0" lang="es-MX" sz="1400" b="1" u="none" strike="noStrike" kern="1200" cap="none" spc="0" normalizeH="0" baseline="0" noProof="0" dirty="0">
                          <a:ln>
                            <a:noFill/>
                          </a:ln>
                          <a:solidFill>
                            <a:srgbClr val="333333"/>
                          </a:solidFill>
                          <a:effectLst/>
                          <a:uLnTx/>
                          <a:uFillTx/>
                        </a:rPr>
                        <a:t>Secretaría de Cultura, Recreación y Deporte</a:t>
                      </a:r>
                      <a:endParaRPr lang="es-CO" sz="1400" b="1" dirty="0">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algn="ctr" defTabSz="914354" rtl="0" eaLnBrk="1" fontAlgn="ctr" latinLnBrk="0" hangingPunct="1"/>
                      <a:r>
                        <a:rPr lang="es-CO" sz="1400" b="1" u="none" strike="noStrike" kern="1200" dirty="0">
                          <a:solidFill>
                            <a:srgbClr val="333333"/>
                          </a:solidFill>
                          <a:effectLst/>
                        </a:rPr>
                        <a:t>No </a:t>
                      </a:r>
                      <a:endParaRPr lang="es-CO" sz="1400" b="1" i="0" u="none" strike="noStrike" kern="1200" dirty="0">
                        <a:solidFill>
                          <a:srgbClr val="333333"/>
                        </a:solidFill>
                        <a:effectLst/>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320212385"/>
                  </a:ext>
                </a:extLst>
              </a:tr>
              <a:tr h="47231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just" defTabSz="914354" rtl="0" eaLnBrk="1" fontAlgn="ctr" latinLnBrk="0" hangingPunct="1">
                        <a:lnSpc>
                          <a:spcPct val="100000"/>
                        </a:lnSpc>
                        <a:spcBef>
                          <a:spcPts val="0"/>
                        </a:spcBef>
                        <a:spcAft>
                          <a:spcPts val="0"/>
                        </a:spcAft>
                        <a:buClrTx/>
                        <a:buSzTx/>
                        <a:buFontTx/>
                        <a:buNone/>
                        <a:tabLst/>
                        <a:defRPr/>
                      </a:pPr>
                      <a:r>
                        <a:rPr kumimoji="0" lang="es-MX" sz="1400" b="1" u="none" strike="noStrike" kern="1200" cap="none" spc="0" normalizeH="0" baseline="0" dirty="0">
                          <a:ln>
                            <a:noFill/>
                          </a:ln>
                          <a:solidFill>
                            <a:srgbClr val="333333"/>
                          </a:solidFill>
                          <a:effectLst/>
                          <a:uLnTx/>
                          <a:uFillTx/>
                        </a:rPr>
                        <a:t>Instituto Distrital Gestión de Riesgos y Cambio climático (IDIGER)</a:t>
                      </a:r>
                      <a:endParaRPr kumimoji="0" lang="es-CO" sz="1400" b="1" i="0" u="none" strike="noStrike" kern="1200" cap="none" spc="0" normalizeH="0" baseline="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algn="ctr" defTabSz="914354" rtl="0" eaLnBrk="1" fontAlgn="ctr" latinLnBrk="0" hangingPunct="1"/>
                      <a:r>
                        <a:rPr kumimoji="0" lang="es-MX" sz="1400" b="1" u="none" strike="noStrike" kern="1200" cap="none" spc="0" normalizeH="0" baseline="0" dirty="0">
                          <a:ln>
                            <a:noFill/>
                          </a:ln>
                          <a:solidFill>
                            <a:srgbClr val="333333"/>
                          </a:solidFill>
                          <a:effectLst/>
                          <a:uLnTx/>
                          <a:uFillTx/>
                        </a:rPr>
                        <a:t>Si</a:t>
                      </a:r>
                      <a:endParaRPr lang="es-MX"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19964654"/>
                  </a:ext>
                </a:extLst>
              </a:tr>
              <a:tr h="22763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just" defTabSz="914354" rtl="0" eaLnBrk="1" fontAlgn="ctr" latinLnBrk="0" hangingPunct="1">
                        <a:lnSpc>
                          <a:spcPct val="100000"/>
                        </a:lnSpc>
                        <a:spcBef>
                          <a:spcPts val="0"/>
                        </a:spcBef>
                        <a:spcAft>
                          <a:spcPts val="0"/>
                        </a:spcAft>
                        <a:buClrTx/>
                        <a:buSzTx/>
                        <a:buFontTx/>
                        <a:buNone/>
                        <a:tabLst/>
                        <a:defRPr/>
                      </a:pPr>
                      <a:r>
                        <a:rPr kumimoji="0" lang="es-MX" sz="1400" b="1" u="none" strike="noStrike" kern="1200" cap="none" spc="0" normalizeH="0" baseline="0" noProof="0" dirty="0">
                          <a:ln>
                            <a:noFill/>
                          </a:ln>
                          <a:solidFill>
                            <a:srgbClr val="333333"/>
                          </a:solidFill>
                          <a:effectLst/>
                          <a:uLnTx/>
                          <a:uFillTx/>
                        </a:rPr>
                        <a:t>Secretaría Distrital de Desarrollo Económico</a:t>
                      </a:r>
                      <a:endParaRPr lang="es-CO" sz="1400" b="1" dirty="0">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kern="1200" dirty="0">
                          <a:solidFill>
                            <a:srgbClr val="333333"/>
                          </a:solidFill>
                          <a:effectLst/>
                        </a:rPr>
                        <a:t> No </a:t>
                      </a:r>
                      <a:endParaRPr lang="es-MX" sz="1400" b="1" i="0" u="none" strike="noStrike" kern="1200" dirty="0">
                        <a:solidFill>
                          <a:srgbClr val="333333"/>
                        </a:solidFill>
                        <a:effectLst/>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4280083413"/>
                  </a:ext>
                </a:extLst>
              </a:tr>
              <a:tr h="22763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u="none" strike="noStrike" dirty="0">
                          <a:solidFill>
                            <a:srgbClr val="333333"/>
                          </a:solidFill>
                          <a:effectLst/>
                        </a:rPr>
                        <a:t>Fondo Financiero Distrital de Salud</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87006007"/>
                  </a:ext>
                </a:extLst>
              </a:tr>
              <a:tr h="260153">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CO" sz="1400" b="1" u="none" strike="noStrike" dirty="0">
                          <a:solidFill>
                            <a:srgbClr val="333333"/>
                          </a:solidFill>
                          <a:effectLst/>
                        </a:rPr>
                        <a:t>Unidad </a:t>
                      </a:r>
                      <a:r>
                        <a:rPr lang="es-MX" sz="1400" b="1" i="0" u="none" strike="noStrike" dirty="0">
                          <a:solidFill>
                            <a:srgbClr val="333333"/>
                          </a:solidFill>
                          <a:effectLst/>
                          <a:latin typeface="Calibri" panose="020F0502020204030204" pitchFamily="34" charset="0"/>
                        </a:rPr>
                        <a:t>Administrativa </a:t>
                      </a:r>
                      <a:r>
                        <a:rPr lang="es-CO" sz="1400" b="1" u="none" strike="noStrike" dirty="0">
                          <a:solidFill>
                            <a:srgbClr val="333333"/>
                          </a:solidFill>
                          <a:effectLst/>
                        </a:rPr>
                        <a:t>Especial Cuerpo Oficial  Bomberos </a:t>
                      </a:r>
                      <a:endParaRPr lang="es-CO"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775184028"/>
                  </a:ext>
                </a:extLst>
              </a:tr>
              <a:tr h="33040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u="none" strike="noStrike" dirty="0">
                          <a:solidFill>
                            <a:srgbClr val="333333"/>
                          </a:solidFill>
                          <a:effectLst/>
                        </a:rPr>
                        <a:t>Instituto para la Economía Social (IPES)</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823414566"/>
                  </a:ext>
                </a:extLst>
              </a:tr>
              <a:tr h="308599">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u="none" strike="noStrike" dirty="0">
                          <a:solidFill>
                            <a:srgbClr val="333333"/>
                          </a:solidFill>
                          <a:effectLst/>
                        </a:rPr>
                        <a:t>Secretaría </a:t>
                      </a:r>
                      <a:r>
                        <a:rPr kumimoji="0" lang="es-MX" sz="1400" b="1" u="none" strike="noStrike" kern="1200" cap="none" spc="0" normalizeH="0" baseline="0" noProof="0" dirty="0">
                          <a:ln>
                            <a:noFill/>
                          </a:ln>
                          <a:solidFill>
                            <a:srgbClr val="333333"/>
                          </a:solidFill>
                          <a:effectLst/>
                          <a:uLnTx/>
                          <a:uFillTx/>
                        </a:rPr>
                        <a:t>Distrital</a:t>
                      </a:r>
                      <a:r>
                        <a:rPr lang="es-MX" sz="1400" b="1" u="none" strike="noStrike" dirty="0">
                          <a:solidFill>
                            <a:srgbClr val="333333"/>
                          </a:solidFill>
                          <a:effectLst/>
                        </a:rPr>
                        <a:t> Seguridad, Convivencia y Justicia</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rgbClr val="333333"/>
                          </a:solidFill>
                          <a:effectLst/>
                        </a:rPr>
                        <a:t>Si</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644717904"/>
                  </a:ext>
                </a:extLst>
              </a:tr>
              <a:tr h="30359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u="none" strike="noStrike" dirty="0">
                          <a:solidFill>
                            <a:srgbClr val="333333"/>
                          </a:solidFill>
                          <a:effectLst/>
                        </a:rPr>
                        <a:t>Subred Integrada de Servicios de Salud Sur E.S.E.</a:t>
                      </a:r>
                      <a:endParaRPr lang="es-MX" sz="1400" b="1" i="0" u="none" strike="noStrike" dirty="0">
                        <a:solidFill>
                          <a:srgbClr val="333333"/>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algn="ctr" defTabSz="914354" rtl="0" eaLnBrk="1" fontAlgn="ctr" latinLnBrk="0" hangingPunct="1"/>
                      <a:r>
                        <a:rPr lang="es-MX" sz="1400" b="1" u="none" strike="noStrike" kern="1200" dirty="0">
                          <a:solidFill>
                            <a:srgbClr val="333333"/>
                          </a:solidFill>
                          <a:effectLst/>
                        </a:rPr>
                        <a:t>No</a:t>
                      </a:r>
                      <a:endParaRPr lang="es-MX" sz="1400" b="1" i="0" u="none" strike="noStrike" kern="1200" dirty="0">
                        <a:solidFill>
                          <a:srgbClr val="333333"/>
                        </a:solidFill>
                        <a:effectLst/>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2252534089"/>
                  </a:ext>
                </a:extLst>
              </a:tr>
            </a:tbl>
          </a:graphicData>
        </a:graphic>
      </p:graphicFrame>
      <p:graphicFrame>
        <p:nvGraphicFramePr>
          <p:cNvPr id="5" name="Tabla 4">
            <a:extLst>
              <a:ext uri="{FF2B5EF4-FFF2-40B4-BE49-F238E27FC236}">
                <a16:creationId xmlns="" xmlns:a16="http://schemas.microsoft.com/office/drawing/2014/main" id="{3B579A3E-6EFE-4E0C-8CC7-21E7A71FE5AE}"/>
              </a:ext>
            </a:extLst>
          </p:cNvPr>
          <p:cNvGraphicFramePr>
            <a:graphicFrameLocks noGrp="1"/>
          </p:cNvGraphicFramePr>
          <p:nvPr>
            <p:extLst>
              <p:ext uri="{D42A27DB-BD31-4B8C-83A1-F6EECF244321}">
                <p14:modId xmlns:p14="http://schemas.microsoft.com/office/powerpoint/2010/main" val="2024216318"/>
              </p:ext>
            </p:extLst>
          </p:nvPr>
        </p:nvGraphicFramePr>
        <p:xfrm>
          <a:off x="6091708" y="894080"/>
          <a:ext cx="5537916" cy="5406545"/>
        </p:xfrm>
        <a:graphic>
          <a:graphicData uri="http://schemas.openxmlformats.org/drawingml/2006/table">
            <a:tbl>
              <a:tblPr>
                <a:tableStyleId>{E8B1032C-EA38-4F05-BA0D-38AFFFC7BED3}</a:tableStyleId>
              </a:tblPr>
              <a:tblGrid>
                <a:gridCol w="4234296">
                  <a:extLst>
                    <a:ext uri="{9D8B030D-6E8A-4147-A177-3AD203B41FA5}">
                      <a16:colId xmlns="" xmlns:a16="http://schemas.microsoft.com/office/drawing/2014/main" val="3047933382"/>
                    </a:ext>
                  </a:extLst>
                </a:gridCol>
                <a:gridCol w="1303620">
                  <a:extLst>
                    <a:ext uri="{9D8B030D-6E8A-4147-A177-3AD203B41FA5}">
                      <a16:colId xmlns="" xmlns:a16="http://schemas.microsoft.com/office/drawing/2014/main" val="1592508169"/>
                    </a:ext>
                  </a:extLst>
                </a:gridCol>
              </a:tblGrid>
              <a:tr h="448337">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400" b="1" u="none" strike="noStrike" dirty="0">
                          <a:solidFill>
                            <a:schemeClr val="tx1"/>
                          </a:solidFill>
                          <a:effectLst/>
                        </a:rPr>
                        <a:t>Entidad </a:t>
                      </a:r>
                      <a:endParaRPr lang="es-CO"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20000"/>
                        <a:lumOff val="80000"/>
                      </a:schemeClr>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chemeClr val="tx1"/>
                          </a:solidFill>
                          <a:effectLst/>
                        </a:rPr>
                        <a:t>Resultado </a:t>
                      </a:r>
                      <a:r>
                        <a:rPr lang="es-MX" sz="1400" b="1" u="none" strike="noStrike" dirty="0" err="1">
                          <a:solidFill>
                            <a:schemeClr val="tx1"/>
                          </a:solidFill>
                          <a:effectLst/>
                        </a:rPr>
                        <a:t>Fto</a:t>
                      </a:r>
                      <a:r>
                        <a:rPr lang="es-MX" sz="1400" b="1" u="none" strike="noStrike" dirty="0">
                          <a:solidFill>
                            <a:schemeClr val="tx1"/>
                          </a:solidFill>
                          <a:effectLst/>
                        </a:rPr>
                        <a:t> </a:t>
                      </a:r>
                      <a:r>
                        <a:rPr lang="es-MX" sz="1400" b="1" u="none" strike="noStrike" dirty="0" err="1">
                          <a:solidFill>
                            <a:schemeClr val="tx1"/>
                          </a:solidFill>
                          <a:effectLst/>
                        </a:rPr>
                        <a:t>Cta</a:t>
                      </a:r>
                      <a:r>
                        <a:rPr lang="es-MX" sz="1400" b="1" u="none" strike="noStrike" dirty="0">
                          <a:solidFill>
                            <a:schemeClr val="tx1"/>
                          </a:solidFill>
                          <a:effectLst/>
                        </a:rPr>
                        <a:t> </a:t>
                      </a:r>
                    </a:p>
                    <a:p>
                      <a:pPr algn="ctr" fontAlgn="ctr"/>
                      <a:r>
                        <a:rPr lang="es-MX" sz="1400" b="1" u="none" strike="noStrike" dirty="0">
                          <a:solidFill>
                            <a:schemeClr val="tx1"/>
                          </a:solidFill>
                          <a:effectLst/>
                        </a:rPr>
                        <a:t>vigencia 2019</a:t>
                      </a:r>
                      <a:endParaRPr lang="es-MX"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905506134"/>
                  </a:ext>
                </a:extLst>
              </a:tr>
              <a:tr h="245872">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i="0" u="none" strike="noStrike" dirty="0">
                          <a:solidFill>
                            <a:srgbClr val="333333"/>
                          </a:solidFill>
                          <a:effectLst/>
                          <a:latin typeface="Calibri" panose="020F0502020204030204" pitchFamily="34" charset="0"/>
                        </a:rPr>
                        <a:t>Secretaría Distrital de la Mujer</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19938521"/>
                  </a:ext>
                </a:extLst>
              </a:tr>
              <a:tr h="243840">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i="0" u="none" strike="noStrike" dirty="0">
                          <a:solidFill>
                            <a:srgbClr val="333333"/>
                          </a:solidFill>
                          <a:effectLst/>
                          <a:latin typeface="Calibri" panose="020F0502020204030204" pitchFamily="34" charset="0"/>
                        </a:rPr>
                        <a:t>Instituto Distrital de Recreación y Deporte</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700360815"/>
                  </a:ext>
                </a:extLst>
              </a:tr>
              <a:tr h="23774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CO" sz="1400" b="1" i="0" u="none" strike="noStrike" dirty="0">
                          <a:solidFill>
                            <a:srgbClr val="333333"/>
                          </a:solidFill>
                          <a:effectLst/>
                          <a:latin typeface="Calibri" panose="020F0502020204030204" pitchFamily="34" charset="0"/>
                        </a:rPr>
                        <a:t>Secretaría Distrital del Hábitat</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502119412"/>
                  </a:ext>
                </a:extLst>
              </a:tr>
              <a:tr h="213360">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i="0" u="none" strike="noStrike" dirty="0">
                          <a:solidFill>
                            <a:srgbClr val="333333"/>
                          </a:solidFill>
                          <a:effectLst/>
                          <a:latin typeface="Calibri" panose="020F0502020204030204" pitchFamily="34" charset="0"/>
                        </a:rPr>
                        <a:t>Caja de la Vivienda Popular</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558075331"/>
                  </a:ext>
                </a:extLst>
              </a:tr>
              <a:tr h="23164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82550" indent="-82550" algn="l" fontAlgn="ctr"/>
                      <a:r>
                        <a:rPr lang="es-MX" sz="1400" b="1" i="0" u="none" strike="noStrike" dirty="0">
                          <a:solidFill>
                            <a:srgbClr val="333333"/>
                          </a:solidFill>
                          <a:effectLst/>
                          <a:latin typeface="Calibri" panose="020F0502020204030204" pitchFamily="34" charset="0"/>
                        </a:rPr>
                        <a:t>Unidad Administrativa Especial  Servicios Públicos</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97039652"/>
                  </a:ext>
                </a:extLst>
              </a:tr>
              <a:tr h="341665">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r>
                        <a:rPr lang="es-MX" sz="1400" b="1" dirty="0"/>
                        <a:t>Empresa Acueducto y Alcantarillado de Bogotá - EAAB ESP</a:t>
                      </a:r>
                      <a:endParaRPr lang="es-CO" sz="1400" b="1" i="0" u="none" strike="noStrike" kern="1200" dirty="0">
                        <a:solidFill>
                          <a:srgbClr val="333333"/>
                        </a:solidFill>
                        <a:effectLst/>
                        <a:latin typeface="Calibri" panose="020F0502020204030204" pitchFamily="34" charset="0"/>
                        <a:ea typeface="+mn-ea"/>
                        <a:cs typeface="+mn-cs"/>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076718553"/>
                  </a:ext>
                </a:extLst>
              </a:tr>
              <a:tr h="32308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just" defTabSz="914354" rtl="0" eaLnBrk="1" fontAlgn="ctr" latinLnBrk="0" hangingPunct="1">
                        <a:lnSpc>
                          <a:spcPct val="100000"/>
                        </a:lnSpc>
                        <a:spcBef>
                          <a:spcPts val="0"/>
                        </a:spcBef>
                        <a:spcAft>
                          <a:spcPts val="0"/>
                        </a:spcAft>
                        <a:buClrTx/>
                        <a:buSzTx/>
                        <a:buFontTx/>
                        <a:buNone/>
                        <a:tabLst/>
                        <a:defRPr/>
                      </a:pPr>
                      <a:r>
                        <a:rPr lang="es-CO" sz="1400" b="1" dirty="0"/>
                        <a:t>Secretaria Distrital de Integración Social</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20212385"/>
                  </a:ext>
                </a:extLst>
              </a:tr>
              <a:tr h="297662">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just" defTabSz="914354"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dirty="0">
                          <a:ln>
                            <a:noFill/>
                          </a:ln>
                          <a:solidFill>
                            <a:schemeClr val="tx1"/>
                          </a:solidFill>
                          <a:effectLst/>
                          <a:uLnTx/>
                          <a:uFillTx/>
                          <a:latin typeface="Calibri" panose="020F0502020204030204" pitchFamily="34" charset="0"/>
                          <a:ea typeface="+mn-ea"/>
                          <a:cs typeface="+mn-cs"/>
                        </a:rPr>
                        <a:t>Secretaría Distrital de Educación</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19964654"/>
                  </a:ext>
                </a:extLst>
              </a:tr>
              <a:tr h="24477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just" defTabSz="914354" rtl="0" eaLnBrk="1" fontAlgn="ctr" latinLnBrk="0" hangingPunct="1">
                        <a:lnSpc>
                          <a:spcPct val="100000"/>
                        </a:lnSpc>
                        <a:spcBef>
                          <a:spcPts val="0"/>
                        </a:spcBef>
                        <a:spcAft>
                          <a:spcPts val="0"/>
                        </a:spcAft>
                        <a:buClrTx/>
                        <a:buSzTx/>
                        <a:buFontTx/>
                        <a:buNone/>
                        <a:tabLst/>
                        <a:defRPr/>
                      </a:pPr>
                      <a:r>
                        <a:rPr lang="es-CO" sz="1400" b="1" dirty="0"/>
                        <a:t>Transmilenio S.A.</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280083413"/>
                  </a:ext>
                </a:extLst>
              </a:tr>
              <a:tr h="25127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l" defTabSz="914354" rtl="0" eaLnBrk="1" fontAlgn="ctr" latinLnBrk="0" hangingPunct="1">
                        <a:lnSpc>
                          <a:spcPct val="100000"/>
                        </a:lnSpc>
                        <a:spcBef>
                          <a:spcPts val="0"/>
                        </a:spcBef>
                        <a:spcAft>
                          <a:spcPts val="0"/>
                        </a:spcAft>
                        <a:buClrTx/>
                        <a:buSzTx/>
                        <a:buFontTx/>
                        <a:buNone/>
                        <a:tabLst/>
                        <a:defRPr/>
                      </a:pPr>
                      <a:r>
                        <a:rPr lang="es-MX" sz="1400" b="1" i="0" u="none" strike="noStrike" dirty="0">
                          <a:solidFill>
                            <a:srgbClr val="333333"/>
                          </a:solidFill>
                          <a:effectLst/>
                          <a:latin typeface="Calibri" panose="020F0502020204030204" pitchFamily="34" charset="0"/>
                        </a:rPr>
                        <a:t>Secretaria</a:t>
                      </a:r>
                      <a:r>
                        <a:rPr lang="es-MX" sz="1400" b="1" i="0" u="none" strike="noStrike" baseline="0" dirty="0">
                          <a:solidFill>
                            <a:srgbClr val="333333"/>
                          </a:solidFill>
                          <a:effectLst/>
                          <a:latin typeface="Calibri" panose="020F0502020204030204" pitchFamily="34" charset="0"/>
                        </a:rPr>
                        <a:t> Jurídica Distrital </a:t>
                      </a:r>
                      <a:endParaRPr lang="es-MX" sz="1400" b="1" i="0" u="none" strike="noStrike" dirty="0">
                        <a:solidFill>
                          <a:srgbClr val="333333"/>
                        </a:solidFill>
                        <a:effectLst/>
                        <a:latin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87006007"/>
                  </a:ext>
                </a:extLst>
              </a:tr>
              <a:tr h="29642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CO" sz="1400" b="1" i="0" u="none" strike="noStrike" dirty="0">
                          <a:solidFill>
                            <a:srgbClr val="333333"/>
                          </a:solidFill>
                          <a:effectLst/>
                          <a:latin typeface="Calibri" panose="020F0502020204030204" pitchFamily="34" charset="0"/>
                        </a:rPr>
                        <a:t>Secretaría de Movilidad</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775184028"/>
                  </a:ext>
                </a:extLst>
              </a:tr>
              <a:tr h="298704">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l" defTabSz="457200" rtl="0" eaLnBrk="1" fontAlgn="ctr" latinLnBrk="0" hangingPunct="1">
                        <a:lnSpc>
                          <a:spcPct val="100000"/>
                        </a:lnSpc>
                        <a:spcBef>
                          <a:spcPts val="0"/>
                        </a:spcBef>
                        <a:spcAft>
                          <a:spcPts val="0"/>
                        </a:spcAft>
                        <a:buClrTx/>
                        <a:buSzTx/>
                        <a:buFontTx/>
                        <a:buNone/>
                        <a:tabLst/>
                        <a:defRPr/>
                      </a:pPr>
                      <a:r>
                        <a:rPr lang="es-CO" sz="1400" b="1" i="0" u="none" strike="noStrike" kern="1200" noProof="0" dirty="0">
                          <a:solidFill>
                            <a:srgbClr val="333333"/>
                          </a:solidFill>
                          <a:effectLst/>
                          <a:latin typeface="Calibri" panose="020F0502020204030204" pitchFamily="34" charset="0"/>
                          <a:ea typeface="+mn-ea"/>
                          <a:cs typeface="+mn-cs"/>
                        </a:rPr>
                        <a:t>Instituto</a:t>
                      </a:r>
                      <a:r>
                        <a:rPr lang="es-CO" sz="1400" b="1" i="0" u="none" strike="noStrike" kern="1200" baseline="0" noProof="0" dirty="0">
                          <a:solidFill>
                            <a:srgbClr val="333333"/>
                          </a:solidFill>
                          <a:effectLst/>
                          <a:latin typeface="Calibri" panose="020F0502020204030204" pitchFamily="34" charset="0"/>
                          <a:ea typeface="+mn-ea"/>
                          <a:cs typeface="+mn-cs"/>
                        </a:rPr>
                        <a:t> </a:t>
                      </a:r>
                      <a:r>
                        <a:rPr lang="es-CO" sz="1400" b="1" i="0" u="none" strike="noStrike" kern="1200" noProof="0" dirty="0">
                          <a:solidFill>
                            <a:srgbClr val="333333"/>
                          </a:solidFill>
                          <a:effectLst/>
                          <a:latin typeface="Calibri" panose="020F0502020204030204" pitchFamily="34" charset="0"/>
                          <a:ea typeface="+mn-ea"/>
                          <a:cs typeface="+mn-cs"/>
                        </a:rPr>
                        <a:t>Distrital de Turismo </a:t>
                      </a:r>
                      <a:endParaRPr lang="es-MX" sz="1400" b="1" i="0" u="none" strike="noStrike" dirty="0">
                        <a:solidFill>
                          <a:srgbClr val="333333"/>
                        </a:solidFill>
                        <a:effectLst/>
                        <a:latin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823414566"/>
                  </a:ext>
                </a:extLst>
              </a:tr>
              <a:tr h="334737">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i="0" u="none" strike="noStrike" dirty="0">
                          <a:solidFill>
                            <a:srgbClr val="333333"/>
                          </a:solidFill>
                          <a:effectLst/>
                          <a:latin typeface="Calibri" panose="020F0502020204030204" pitchFamily="34" charset="0"/>
                        </a:rPr>
                        <a:t>Depto. Administrativo Defensoría del Espacio Público</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644717904"/>
                  </a:ext>
                </a:extLst>
              </a:tr>
              <a:tr h="29315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i="0" u="none" strike="noStrike" dirty="0">
                          <a:solidFill>
                            <a:srgbClr val="333333"/>
                          </a:solidFill>
                          <a:effectLst/>
                          <a:latin typeface="Calibri" panose="020F0502020204030204" pitchFamily="34" charset="0"/>
                        </a:rPr>
                        <a:t>Secretaría Distrital de Hacienda</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252534089"/>
                  </a:ext>
                </a:extLst>
              </a:tr>
              <a:tr h="310896">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just" fontAlgn="ctr"/>
                      <a:r>
                        <a:rPr lang="es-MX" sz="1400" b="1" i="0" u="none" strike="noStrike" dirty="0">
                          <a:solidFill>
                            <a:srgbClr val="333333"/>
                          </a:solidFill>
                          <a:effectLst/>
                          <a:latin typeface="Calibri" panose="020F0502020204030204" pitchFamily="34" charset="0"/>
                        </a:rPr>
                        <a:t>Unidad Administrativa Especial Catastro Distrital</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578896872"/>
                  </a:ext>
                </a:extLst>
              </a:tr>
              <a:tr h="26561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l" defTabSz="914354" rtl="0" eaLnBrk="1" fontAlgn="ctr" latinLnBrk="0" hangingPunct="1">
                        <a:lnSpc>
                          <a:spcPct val="100000"/>
                        </a:lnSpc>
                        <a:spcBef>
                          <a:spcPts val="0"/>
                        </a:spcBef>
                        <a:spcAft>
                          <a:spcPts val="0"/>
                        </a:spcAft>
                        <a:buClrTx/>
                        <a:buSzTx/>
                        <a:buFontTx/>
                        <a:buNone/>
                        <a:tabLst/>
                        <a:defRPr/>
                      </a:pPr>
                      <a:r>
                        <a:rPr lang="es-ES" sz="1400" b="1" i="0" u="none" strike="noStrike" kern="1200" noProof="0" dirty="0">
                          <a:solidFill>
                            <a:srgbClr val="333333"/>
                          </a:solidFill>
                          <a:effectLst/>
                          <a:latin typeface="Calibri" panose="020F0502020204030204" pitchFamily="34" charset="0"/>
                          <a:ea typeface="+mn-ea"/>
                          <a:cs typeface="+mn-cs"/>
                        </a:rPr>
                        <a:t>Lotería de Bogotá</a:t>
                      </a:r>
                      <a:endParaRPr lang="es-MX" sz="1400" b="1" i="0" u="none" strike="noStrike" dirty="0">
                        <a:solidFill>
                          <a:srgbClr val="333333"/>
                        </a:solidFill>
                        <a:effectLst/>
                        <a:latin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026732432"/>
                  </a:ext>
                </a:extLst>
              </a:tr>
              <a:tr h="442695">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s-MX" sz="1400" b="1" i="0" u="none" strike="noStrike" kern="1200" noProof="0" dirty="0">
                          <a:solidFill>
                            <a:srgbClr val="333333"/>
                          </a:solidFill>
                          <a:effectLst/>
                          <a:latin typeface="Calibri" panose="020F0502020204030204" pitchFamily="34" charset="0"/>
                          <a:ea typeface="+mn-ea"/>
                          <a:cs typeface="+mn-cs"/>
                        </a:rPr>
                        <a:t>Subred Integrada de Servicios de Salud Sur Occidente Oriente E.S.E.</a:t>
                      </a:r>
                      <a:endParaRPr lang="es-MX" sz="1400" b="1" i="0" u="none" strike="noStrike" dirty="0">
                        <a:solidFill>
                          <a:srgbClr val="333333"/>
                        </a:solidFill>
                        <a:effectLst/>
                        <a:latin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srgbClr val="333333"/>
                          </a:solidFill>
                          <a:effectLst/>
                          <a:uLnTx/>
                          <a:uFillTx/>
                          <a:latin typeface="Calibri"/>
                          <a:ea typeface="+mn-ea"/>
                          <a:cs typeface="+mn-cs"/>
                        </a:rPr>
                        <a:t>Si</a:t>
                      </a:r>
                      <a:endParaRPr kumimoji="0" lang="es-CO" sz="1400" b="1" i="0" u="none" strike="noStrike" kern="1200" cap="none" spc="0" normalizeH="0" baseline="0" noProof="0" dirty="0">
                        <a:ln>
                          <a:noFill/>
                        </a:ln>
                        <a:solidFill>
                          <a:srgbClr val="333333"/>
                        </a:solidFill>
                        <a:effectLst/>
                        <a:uLnTx/>
                        <a:uFillTx/>
                        <a:latin typeface="Calibri" panose="020F0502020204030204" pitchFamily="34" charset="0"/>
                        <a:ea typeface="+mn-ea"/>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582082065"/>
                  </a:ext>
                </a:extLst>
              </a:tr>
            </a:tbl>
          </a:graphicData>
        </a:graphic>
      </p:graphicFrame>
    </p:spTree>
    <p:extLst>
      <p:ext uri="{BB962C8B-B14F-4D97-AF65-F5344CB8AC3E}">
        <p14:creationId xmlns:p14="http://schemas.microsoft.com/office/powerpoint/2010/main" val="630606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3">
            <a:extLst>
              <a:ext uri="{FF2B5EF4-FFF2-40B4-BE49-F238E27FC236}">
                <a16:creationId xmlns="" xmlns:a16="http://schemas.microsoft.com/office/drawing/2014/main" id="{F724C069-5B69-4824-8D6A-DEF2AD829E7E}"/>
              </a:ext>
            </a:extLst>
          </p:cNvPr>
          <p:cNvSpPr>
            <a:spLocks noGrp="1"/>
          </p:cNvSpPr>
          <p:nvPr>
            <p:ph type="title"/>
          </p:nvPr>
        </p:nvSpPr>
        <p:spPr>
          <a:xfrm>
            <a:off x="499872" y="-91122"/>
            <a:ext cx="10972800" cy="877703"/>
          </a:xfrm>
        </p:spPr>
        <p:txBody>
          <a:bodyPr vert="horz" lIns="91440" tIns="45720" rIns="91440" bIns="45720" rtlCol="0" anchor="ctr">
            <a:noAutofit/>
          </a:bodyPr>
          <a:lstStyle/>
          <a:p>
            <a:r>
              <a:rPr lang="es-ES" sz="2000" b="1" dirty="0">
                <a:solidFill>
                  <a:schemeClr val="tx1"/>
                </a:solidFill>
                <a:latin typeface="Arial" panose="020B0604020202020204" pitchFamily="34" charset="0"/>
                <a:cs typeface="Arial" panose="020B0604020202020204" pitchFamily="34" charset="0"/>
              </a:rPr>
              <a:t>Proyecto Fenecimiento de la Cuenta 48 Entidades del Distrito</a:t>
            </a:r>
            <a:br>
              <a:rPr lang="es-ES" sz="2000" b="1" dirty="0">
                <a:solidFill>
                  <a:schemeClr val="tx1"/>
                </a:solidFill>
                <a:latin typeface="Arial" panose="020B0604020202020204" pitchFamily="34" charset="0"/>
                <a:cs typeface="Arial" panose="020B0604020202020204" pitchFamily="34" charset="0"/>
              </a:rPr>
            </a:br>
            <a:r>
              <a:rPr lang="es-ES" sz="2000" b="1" dirty="0">
                <a:solidFill>
                  <a:schemeClr val="tx1"/>
                </a:solidFill>
                <a:latin typeface="Arial" panose="020B0604020202020204" pitchFamily="34" charset="0"/>
                <a:cs typeface="Arial" panose="020B0604020202020204" pitchFamily="34" charset="0"/>
              </a:rPr>
              <a:t> Resultados Auditorias Regularidad vigencia 2019 a 31 de Diciembre 2020</a:t>
            </a:r>
            <a:endParaRPr lang="es-CO" sz="2000" b="1" dirty="0">
              <a:solidFill>
                <a:schemeClr val="tx1"/>
              </a:solidFill>
              <a:latin typeface="Arial" panose="020B0604020202020204" pitchFamily="34" charset="0"/>
              <a:cs typeface="Arial" panose="020B0604020202020204" pitchFamily="34" charset="0"/>
            </a:endParaRPr>
          </a:p>
        </p:txBody>
      </p:sp>
      <p:graphicFrame>
        <p:nvGraphicFramePr>
          <p:cNvPr id="3" name="Tabla 2">
            <a:extLst>
              <a:ext uri="{FF2B5EF4-FFF2-40B4-BE49-F238E27FC236}">
                <a16:creationId xmlns="" xmlns:a16="http://schemas.microsoft.com/office/drawing/2014/main" id="{879AF9D5-ED0F-4295-AA47-1EBFAD395BAF}"/>
              </a:ext>
            </a:extLst>
          </p:cNvPr>
          <p:cNvGraphicFramePr>
            <a:graphicFrameLocks noGrp="1"/>
          </p:cNvGraphicFramePr>
          <p:nvPr>
            <p:extLst>
              <p:ext uri="{D42A27DB-BD31-4B8C-83A1-F6EECF244321}">
                <p14:modId xmlns:p14="http://schemas.microsoft.com/office/powerpoint/2010/main" val="2354349707"/>
              </p:ext>
            </p:extLst>
          </p:nvPr>
        </p:nvGraphicFramePr>
        <p:xfrm>
          <a:off x="425001" y="832901"/>
          <a:ext cx="5318976" cy="5496307"/>
        </p:xfrm>
        <a:graphic>
          <a:graphicData uri="http://schemas.openxmlformats.org/drawingml/2006/table">
            <a:tbl>
              <a:tblPr>
                <a:tableStyleId>{E8B1032C-EA38-4F05-BA0D-38AFFFC7BED3}</a:tableStyleId>
              </a:tblPr>
              <a:tblGrid>
                <a:gridCol w="3994340">
                  <a:extLst>
                    <a:ext uri="{9D8B030D-6E8A-4147-A177-3AD203B41FA5}">
                      <a16:colId xmlns="" xmlns:a16="http://schemas.microsoft.com/office/drawing/2014/main" val="3047933382"/>
                    </a:ext>
                  </a:extLst>
                </a:gridCol>
                <a:gridCol w="1324636">
                  <a:extLst>
                    <a:ext uri="{9D8B030D-6E8A-4147-A177-3AD203B41FA5}">
                      <a16:colId xmlns="" xmlns:a16="http://schemas.microsoft.com/office/drawing/2014/main" val="1592508169"/>
                    </a:ext>
                  </a:extLst>
                </a:gridCol>
              </a:tblGrid>
              <a:tr h="414461">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400" b="1" u="none" strike="noStrike" dirty="0">
                          <a:solidFill>
                            <a:schemeClr val="tx1"/>
                          </a:solidFill>
                          <a:effectLst/>
                        </a:rPr>
                        <a:t>Entidad </a:t>
                      </a:r>
                      <a:endParaRPr lang="es-CO"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20000"/>
                        <a:lumOff val="80000"/>
                      </a:schemeClr>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chemeClr val="tx1"/>
                          </a:solidFill>
                          <a:effectLst/>
                        </a:rPr>
                        <a:t>Resultado </a:t>
                      </a:r>
                      <a:r>
                        <a:rPr lang="es-MX" sz="1400" b="1" u="none" strike="noStrike" dirty="0" err="1" smtClean="0">
                          <a:solidFill>
                            <a:schemeClr val="tx1"/>
                          </a:solidFill>
                          <a:effectLst/>
                        </a:rPr>
                        <a:t>Fto</a:t>
                      </a:r>
                      <a:r>
                        <a:rPr lang="es-MX" sz="1400" b="1" u="none" strike="noStrike" dirty="0" smtClean="0">
                          <a:solidFill>
                            <a:schemeClr val="tx1"/>
                          </a:solidFill>
                          <a:effectLst/>
                        </a:rPr>
                        <a:t> </a:t>
                      </a:r>
                      <a:r>
                        <a:rPr lang="es-MX" sz="1400" b="1" u="none" strike="noStrike" dirty="0" err="1">
                          <a:solidFill>
                            <a:schemeClr val="tx1"/>
                          </a:solidFill>
                          <a:effectLst/>
                        </a:rPr>
                        <a:t>Cta</a:t>
                      </a:r>
                      <a:r>
                        <a:rPr lang="es-MX" sz="1400" b="1" u="none" strike="noStrike" dirty="0">
                          <a:solidFill>
                            <a:schemeClr val="tx1"/>
                          </a:solidFill>
                          <a:effectLst/>
                        </a:rPr>
                        <a:t> </a:t>
                      </a:r>
                    </a:p>
                    <a:p>
                      <a:pPr algn="ctr" fontAlgn="ctr"/>
                      <a:r>
                        <a:rPr lang="es-MX" sz="1400" b="1" u="none" strike="noStrike" dirty="0">
                          <a:solidFill>
                            <a:schemeClr val="tx1"/>
                          </a:solidFill>
                          <a:effectLst/>
                        </a:rPr>
                        <a:t>vigencia 2019</a:t>
                      </a:r>
                      <a:endParaRPr lang="es-MX"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 xmlns:a16="http://schemas.microsoft.com/office/drawing/2014/main" val="1905506134"/>
                  </a:ext>
                </a:extLst>
              </a:tr>
              <a:tr h="300995">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Instituto de Desarrollo Urbano</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914354"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NO</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419938521"/>
                  </a:ext>
                </a:extLst>
              </a:tr>
              <a:tr h="228919">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CO" sz="1300" b="1" i="0" u="none" strike="noStrike" dirty="0">
                          <a:solidFill>
                            <a:srgbClr val="000000"/>
                          </a:solidFill>
                          <a:effectLst/>
                          <a:latin typeface="+mn-lt"/>
                        </a:rPr>
                        <a:t>Instituto</a:t>
                      </a:r>
                      <a:r>
                        <a:rPr lang="es-CO" sz="1300" b="1" i="0" u="none" strike="noStrike" baseline="0" dirty="0">
                          <a:solidFill>
                            <a:srgbClr val="000000"/>
                          </a:solidFill>
                          <a:effectLst/>
                          <a:latin typeface="+mn-lt"/>
                        </a:rPr>
                        <a:t> Distrital de Turismo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300" b="1" i="0" u="none" strike="noStrike" dirty="0">
                          <a:solidFill>
                            <a:srgbClr val="000000"/>
                          </a:solidFill>
                          <a:effectLst/>
                          <a:latin typeface="+mn-lt"/>
                        </a:rPr>
                        <a:t>SI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700360815"/>
                  </a:ext>
                </a:extLst>
              </a:tr>
              <a:tr h="39410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ES" sz="1300" b="1" i="0" u="none" strike="noStrike" dirty="0">
                          <a:solidFill>
                            <a:srgbClr val="000000"/>
                          </a:solidFill>
                          <a:effectLst/>
                          <a:latin typeface="+mn-lt"/>
                        </a:rPr>
                        <a:t>Empresa de Renovación y Desarrollo Urbano de Bogotá</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502119412"/>
                  </a:ext>
                </a:extLst>
              </a:tr>
              <a:tr h="244195">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MX" sz="1300" b="1" i="0" u="none" strike="noStrike" dirty="0">
                          <a:solidFill>
                            <a:srgbClr val="000000"/>
                          </a:solidFill>
                          <a:effectLst/>
                          <a:latin typeface="+mn-lt"/>
                        </a:rPr>
                        <a:t>Canal Capital</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558075331"/>
                  </a:ext>
                </a:extLst>
              </a:tr>
              <a:tr h="305235">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MX" sz="1300" b="1" i="0" u="none" strike="noStrike" dirty="0">
                          <a:solidFill>
                            <a:srgbClr val="000000"/>
                          </a:solidFill>
                          <a:effectLst/>
                          <a:latin typeface="+mn-lt"/>
                        </a:rPr>
                        <a:t>Secretaría Distrital de Gobierno</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97039652"/>
                  </a:ext>
                </a:extLst>
              </a:tr>
              <a:tr h="22212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CO" sz="1300" b="1" i="0" u="none" strike="noStrike" dirty="0">
                          <a:solidFill>
                            <a:srgbClr val="000000"/>
                          </a:solidFill>
                          <a:effectLst/>
                          <a:latin typeface="+mn-lt"/>
                        </a:rPr>
                        <a:t>Jardín Botánico de Bogotá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076718553"/>
                  </a:ext>
                </a:extLst>
              </a:tr>
              <a:tr h="222128">
                <a:tc>
                  <a:txBody>
                    <a:bodyPr/>
                    <a:lstStyle/>
                    <a:p>
                      <a:pPr algn="l" fontAlgn="ctr"/>
                      <a:r>
                        <a:rPr lang="es-CO" sz="1300" b="1" i="0" u="none" strike="noStrike" dirty="0">
                          <a:solidFill>
                            <a:srgbClr val="000000"/>
                          </a:solidFill>
                          <a:effectLst/>
                          <a:latin typeface="+mn-lt"/>
                        </a:rPr>
                        <a:t>Fundación Gilberto Avendaño</a:t>
                      </a:r>
                      <a:r>
                        <a:rPr lang="es-CO" sz="1300" b="1" i="0" u="none" strike="noStrike" baseline="0" dirty="0">
                          <a:solidFill>
                            <a:srgbClr val="000000"/>
                          </a:solidFill>
                          <a:effectLst/>
                          <a:latin typeface="+mn-lt"/>
                        </a:rPr>
                        <a:t> - FUGA</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914521199"/>
                  </a:ext>
                </a:extLst>
              </a:tr>
              <a:tr h="222128">
                <a:tc>
                  <a:txBody>
                    <a:bodyPr/>
                    <a:lstStyle/>
                    <a:p>
                      <a:pPr algn="l" fontAlgn="ctr"/>
                      <a:r>
                        <a:rPr lang="es-CO" sz="1300" b="1" i="0" u="none" strike="noStrike" dirty="0">
                          <a:solidFill>
                            <a:srgbClr val="000000"/>
                          </a:solidFill>
                          <a:effectLst/>
                          <a:latin typeface="+mn-lt"/>
                        </a:rPr>
                        <a:t>Empresa Metro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671532753"/>
                  </a:ext>
                </a:extLst>
              </a:tr>
              <a:tr h="222128">
                <a:tc>
                  <a:txBody>
                    <a:bodyPr/>
                    <a:lstStyle/>
                    <a:p>
                      <a:pPr algn="l" fontAlgn="ctr"/>
                      <a:r>
                        <a:rPr lang="es-CO" sz="1300" b="1" i="0" u="none" strike="noStrike" dirty="0">
                          <a:solidFill>
                            <a:srgbClr val="000000"/>
                          </a:solidFill>
                          <a:effectLst/>
                          <a:latin typeface="+mn-lt"/>
                        </a:rPr>
                        <a:t>Instituto Distrital de Patrimonio Cultural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7100270"/>
                  </a:ext>
                </a:extLst>
              </a:tr>
              <a:tr h="222128">
                <a:tc>
                  <a:txBody>
                    <a:bodyPr/>
                    <a:lstStyle/>
                    <a:p>
                      <a:pPr algn="l" fontAlgn="ctr"/>
                      <a:r>
                        <a:rPr lang="es-CO" sz="1300" b="1" i="0" u="none" strike="noStrike" dirty="0">
                          <a:solidFill>
                            <a:srgbClr val="000000"/>
                          </a:solidFill>
                          <a:effectLst/>
                          <a:latin typeface="+mn-lt"/>
                        </a:rPr>
                        <a:t>Departamento Administrativo</a:t>
                      </a:r>
                      <a:r>
                        <a:rPr lang="es-CO" sz="1300" b="1" i="0" u="none" strike="noStrike" baseline="0" dirty="0">
                          <a:solidFill>
                            <a:srgbClr val="000000"/>
                          </a:solidFill>
                          <a:effectLst/>
                          <a:latin typeface="+mn-lt"/>
                        </a:rPr>
                        <a:t> del </a:t>
                      </a:r>
                      <a:r>
                        <a:rPr lang="es-CO" sz="1300" b="1" i="0" u="none" strike="noStrike" dirty="0">
                          <a:solidFill>
                            <a:srgbClr val="000000"/>
                          </a:solidFill>
                          <a:effectLst/>
                          <a:latin typeface="+mn-lt"/>
                        </a:rPr>
                        <a:t>Servicio Civil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572600817"/>
                  </a:ext>
                </a:extLst>
              </a:tr>
              <a:tr h="394108">
                <a:tc>
                  <a:txBody>
                    <a:bodyPr/>
                    <a:lstStyle/>
                    <a:p>
                      <a:pPr algn="l" fontAlgn="ctr"/>
                      <a:r>
                        <a:rPr lang="es-ES" sz="1300" b="1" i="0" u="none" strike="noStrike" dirty="0">
                          <a:solidFill>
                            <a:srgbClr val="000000"/>
                          </a:solidFill>
                          <a:effectLst/>
                          <a:latin typeface="+mn-lt"/>
                        </a:rPr>
                        <a:t>Instituto para la Investigación Educativa y el Desarrollo Pedagógico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p>
                      <a:pPr marL="0" marR="0" lvl="0" indent="0" algn="ctr" defTabSz="457200" rtl="0" eaLnBrk="1" fontAlgn="ctr" latinLnBrk="0" hangingPunct="1">
                        <a:lnSpc>
                          <a:spcPct val="100000"/>
                        </a:lnSpc>
                        <a:spcBef>
                          <a:spcPts val="0"/>
                        </a:spcBef>
                        <a:spcAft>
                          <a:spcPts val="0"/>
                        </a:spcAft>
                        <a:buClrTx/>
                        <a:buSzTx/>
                        <a:buFontTx/>
                        <a:buNone/>
                        <a:tabLst/>
                        <a:defRPr/>
                      </a:pPr>
                      <a:endParaRPr kumimoji="0" lang="es-CO" sz="1300" b="1" i="0" u="none" strike="noStrike" kern="1200" cap="none" spc="0" normalizeH="0" baseline="0" noProof="0" dirty="0">
                        <a:ln>
                          <a:noFill/>
                        </a:ln>
                        <a:solidFill>
                          <a:srgbClr val="000000"/>
                        </a:solidFill>
                        <a:effectLst/>
                        <a:uLnTx/>
                        <a:uFillTx/>
                        <a:latin typeface="+mn-lt"/>
                        <a:ea typeface="+mn-ea"/>
                        <a:cs typeface="+mn-cs"/>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790518163"/>
                  </a:ext>
                </a:extLst>
              </a:tr>
              <a:tr h="394108">
                <a:tc>
                  <a:txBody>
                    <a:bodyPr/>
                    <a:lstStyle/>
                    <a:p>
                      <a:pPr algn="l" fontAlgn="ctr"/>
                      <a:r>
                        <a:rPr lang="es-ES" sz="1300" b="1" i="0" u="none" strike="noStrike" dirty="0">
                          <a:solidFill>
                            <a:srgbClr val="000000"/>
                          </a:solidFill>
                          <a:effectLst/>
                          <a:latin typeface="+mn-lt"/>
                        </a:rPr>
                        <a:t>Institucional Distrital de la Participación y Acción Comunal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264260760"/>
                  </a:ext>
                </a:extLst>
              </a:tr>
              <a:tr h="222128">
                <a:tc>
                  <a:txBody>
                    <a:bodyPr/>
                    <a:lstStyle/>
                    <a:p>
                      <a:pPr algn="l" fontAlgn="ctr"/>
                      <a:r>
                        <a:rPr lang="es-CO" sz="1300" b="1" i="0" u="none" strike="noStrike" dirty="0">
                          <a:solidFill>
                            <a:srgbClr val="000000"/>
                          </a:solidFill>
                          <a:effectLst/>
                          <a:latin typeface="+mn-lt"/>
                        </a:rPr>
                        <a:t>Secretaria Distrital de Salud </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501592304"/>
                  </a:ext>
                </a:extLst>
              </a:tr>
              <a:tr h="222128">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Secretaria Distrital de  Ambiente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914354" rtl="0" eaLnBrk="1" fontAlgn="ctr" latinLnBrk="0" hangingPunct="1">
                        <a:lnSpc>
                          <a:spcPct val="100000"/>
                        </a:lnSpc>
                        <a:spcBef>
                          <a:spcPts val="0"/>
                        </a:spcBef>
                        <a:spcAft>
                          <a:spcPts val="0"/>
                        </a:spcAft>
                        <a:buClrTx/>
                        <a:buSzTx/>
                        <a:buFontTx/>
                        <a:buNone/>
                        <a:tabLst/>
                        <a:defRPr/>
                      </a:pPr>
                      <a:r>
                        <a:rPr kumimoji="0" lang="es-MX" sz="1400" b="1" i="0" u="none" strike="noStrike" kern="1200" cap="none" spc="0" normalizeH="0" baseline="0" noProof="0" dirty="0">
                          <a:ln>
                            <a:noFill/>
                          </a:ln>
                          <a:solidFill>
                            <a:srgbClr val="333333"/>
                          </a:solidFill>
                          <a:effectLst/>
                          <a:uLnTx/>
                          <a:uFillTx/>
                          <a:latin typeface="+mn-lt"/>
                          <a:ea typeface="+mn-ea"/>
                          <a:cs typeface="+mn-cs"/>
                        </a:rPr>
                        <a:t>No</a:t>
                      </a:r>
                      <a:endParaRPr kumimoji="0" lang="es-CO" sz="1300" b="1" i="0" u="none" strike="noStrike" kern="1200" cap="none" spc="0" normalizeH="0" baseline="0" noProof="0" dirty="0">
                        <a:ln>
                          <a:noFill/>
                        </a:ln>
                        <a:solidFill>
                          <a:srgbClr val="000000"/>
                        </a:solidFill>
                        <a:effectLst/>
                        <a:uLnTx/>
                        <a:uFillTx/>
                        <a:latin typeface="+mn-lt"/>
                        <a:ea typeface="+mn-ea"/>
                        <a:cs typeface="+mn-cs"/>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2">
                        <a:lumMod val="60000"/>
                        <a:lumOff val="40000"/>
                      </a:schemeClr>
                    </a:solidFill>
                  </a:tcPr>
                </a:tc>
                <a:extLst>
                  <a:ext uri="{0D108BD9-81ED-4DB2-BD59-A6C34878D82A}">
                    <a16:rowId xmlns="" xmlns:a16="http://schemas.microsoft.com/office/drawing/2014/main" val="145090959"/>
                  </a:ext>
                </a:extLst>
              </a:tr>
              <a:tr h="394108">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s-ES" sz="1300" b="1" i="0" u="none" strike="noStrike" dirty="0">
                          <a:solidFill>
                            <a:srgbClr val="000000"/>
                          </a:solidFill>
                          <a:effectLst/>
                          <a:latin typeface="+mn-lt"/>
                        </a:rPr>
                        <a:t>Instituto Distrital de Protección y Bienestar Animal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914354"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1004612735"/>
                  </a:ext>
                </a:extLst>
              </a:tr>
              <a:tr h="394108">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s-ES" sz="1300" b="1" i="0" u="none" strike="noStrike" dirty="0">
                          <a:solidFill>
                            <a:srgbClr val="000000"/>
                          </a:solidFill>
                          <a:effectLst/>
                          <a:latin typeface="+mn-lt"/>
                        </a:rPr>
                        <a:t>Subred Integrada de Servicios de Salud Centro Oriente E.S.E.</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200533368"/>
                  </a:ext>
                </a:extLst>
              </a:tr>
              <a:tr h="394108">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0" lang="es-ES" sz="1300" b="1" i="0" u="none" strike="noStrike" kern="1200" cap="none" spc="0" normalizeH="0" baseline="0" noProof="0" dirty="0">
                          <a:ln>
                            <a:noFill/>
                          </a:ln>
                          <a:solidFill>
                            <a:srgbClr val="000000"/>
                          </a:solidFill>
                          <a:effectLst/>
                          <a:uLnTx/>
                          <a:uFillTx/>
                          <a:latin typeface="+mn-lt"/>
                          <a:ea typeface="+mn-ea"/>
                          <a:cs typeface="+mn-cs"/>
                        </a:rPr>
                        <a:t>Subred Integrada de Servicios de Salud Norte E.S.E.</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2145536379"/>
                  </a:ext>
                </a:extLst>
              </a:tr>
            </a:tbl>
          </a:graphicData>
        </a:graphic>
      </p:graphicFrame>
      <p:graphicFrame>
        <p:nvGraphicFramePr>
          <p:cNvPr id="5" name="Tabla 4">
            <a:extLst>
              <a:ext uri="{FF2B5EF4-FFF2-40B4-BE49-F238E27FC236}">
                <a16:creationId xmlns="" xmlns:a16="http://schemas.microsoft.com/office/drawing/2014/main" id="{3B579A3E-6EFE-4E0C-8CC7-21E7A71FE5AE}"/>
              </a:ext>
            </a:extLst>
          </p:cNvPr>
          <p:cNvGraphicFramePr>
            <a:graphicFrameLocks noGrp="1"/>
          </p:cNvGraphicFramePr>
          <p:nvPr>
            <p:extLst>
              <p:ext uri="{D42A27DB-BD31-4B8C-83A1-F6EECF244321}">
                <p14:modId xmlns:p14="http://schemas.microsoft.com/office/powerpoint/2010/main" val="1975352561"/>
              </p:ext>
            </p:extLst>
          </p:nvPr>
        </p:nvGraphicFramePr>
        <p:xfrm>
          <a:off x="6029336" y="778170"/>
          <a:ext cx="5548356" cy="918464"/>
        </p:xfrm>
        <a:graphic>
          <a:graphicData uri="http://schemas.openxmlformats.org/drawingml/2006/table">
            <a:tbl>
              <a:tblPr>
                <a:tableStyleId>{E8B1032C-EA38-4F05-BA0D-38AFFFC7BED3}</a:tableStyleId>
              </a:tblPr>
              <a:tblGrid>
                <a:gridCol w="4166596">
                  <a:extLst>
                    <a:ext uri="{9D8B030D-6E8A-4147-A177-3AD203B41FA5}">
                      <a16:colId xmlns="" xmlns:a16="http://schemas.microsoft.com/office/drawing/2014/main" val="3047933382"/>
                    </a:ext>
                  </a:extLst>
                </a:gridCol>
                <a:gridCol w="1381760">
                  <a:extLst>
                    <a:ext uri="{9D8B030D-6E8A-4147-A177-3AD203B41FA5}">
                      <a16:colId xmlns="" xmlns:a16="http://schemas.microsoft.com/office/drawing/2014/main" val="1592508169"/>
                    </a:ext>
                  </a:extLst>
                </a:gridCol>
              </a:tblGrid>
              <a:tr h="394390">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CO" sz="1400" b="1" u="none" strike="noStrike" dirty="0">
                          <a:solidFill>
                            <a:schemeClr val="tx1"/>
                          </a:solidFill>
                          <a:effectLst/>
                        </a:rPr>
                        <a:t>Entidad </a:t>
                      </a:r>
                      <a:endParaRPr lang="es-CO"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fontAlgn="ctr"/>
                      <a:r>
                        <a:rPr lang="es-MX" sz="1400" b="1" u="none" strike="noStrike" dirty="0">
                          <a:solidFill>
                            <a:schemeClr val="tx1"/>
                          </a:solidFill>
                          <a:effectLst/>
                        </a:rPr>
                        <a:t>Resultado </a:t>
                      </a:r>
                      <a:r>
                        <a:rPr lang="es-MX" sz="1400" b="1" u="none" strike="noStrike" dirty="0" err="1" smtClean="0">
                          <a:solidFill>
                            <a:schemeClr val="tx1"/>
                          </a:solidFill>
                          <a:effectLst/>
                        </a:rPr>
                        <a:t>Fto</a:t>
                      </a:r>
                      <a:r>
                        <a:rPr lang="es-MX" sz="1400" b="1" u="none" strike="noStrike" dirty="0" smtClean="0">
                          <a:solidFill>
                            <a:schemeClr val="tx1"/>
                          </a:solidFill>
                          <a:effectLst/>
                        </a:rPr>
                        <a:t>. </a:t>
                      </a:r>
                      <a:r>
                        <a:rPr lang="es-MX" sz="1400" b="1" u="none" strike="noStrike" dirty="0" err="1">
                          <a:solidFill>
                            <a:schemeClr val="tx1"/>
                          </a:solidFill>
                          <a:effectLst/>
                        </a:rPr>
                        <a:t>Cta</a:t>
                      </a:r>
                      <a:r>
                        <a:rPr lang="es-MX" sz="1400" b="1" u="none" strike="noStrike" dirty="0">
                          <a:solidFill>
                            <a:schemeClr val="tx1"/>
                          </a:solidFill>
                          <a:effectLst/>
                        </a:rPr>
                        <a:t> </a:t>
                      </a:r>
                    </a:p>
                    <a:p>
                      <a:pPr algn="ctr" fontAlgn="ctr"/>
                      <a:r>
                        <a:rPr lang="es-MX" sz="1400" b="1" u="none" strike="noStrike" dirty="0">
                          <a:solidFill>
                            <a:schemeClr val="tx1"/>
                          </a:solidFill>
                          <a:effectLst/>
                        </a:rPr>
                        <a:t>vigencia 2018</a:t>
                      </a:r>
                      <a:endParaRPr lang="es-MX" sz="1400" b="1" i="0" u="none" strike="noStrike" dirty="0">
                        <a:solidFill>
                          <a:schemeClr val="tx1"/>
                        </a:solidFill>
                        <a:effectLst/>
                        <a:latin typeface="Calibri" panose="020F0502020204030204" pitchFamily="34" charset="0"/>
                        <a:cs typeface="Calibri" panose="020F0502020204030204" pitchFamily="34" charset="0"/>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5">
                        <a:lumMod val="40000"/>
                        <a:lumOff val="60000"/>
                      </a:schemeClr>
                    </a:solidFill>
                  </a:tcPr>
                </a:tc>
                <a:extLst>
                  <a:ext uri="{0D108BD9-81ED-4DB2-BD59-A6C34878D82A}">
                    <a16:rowId xmlns="" xmlns:a16="http://schemas.microsoft.com/office/drawing/2014/main" val="1905506134"/>
                  </a:ext>
                </a:extLst>
              </a:tr>
              <a:tr h="245872">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fontAlgn="ctr"/>
                      <a:r>
                        <a:rPr lang="es-CO" sz="1300" b="1" i="0" u="none" strike="noStrike" dirty="0">
                          <a:solidFill>
                            <a:srgbClr val="000000"/>
                          </a:solidFill>
                          <a:effectLst/>
                          <a:latin typeface="+mn-lt"/>
                        </a:rPr>
                        <a:t>Instituto</a:t>
                      </a:r>
                      <a:r>
                        <a:rPr lang="es-CO" sz="1300" b="1" i="0" u="none" strike="noStrike" baseline="0" dirty="0">
                          <a:solidFill>
                            <a:srgbClr val="000000"/>
                          </a:solidFill>
                          <a:effectLst/>
                          <a:latin typeface="+mn-lt"/>
                        </a:rPr>
                        <a:t> Distrital de Turismo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Calibri"/>
                          <a:ea typeface="+mn-ea"/>
                          <a:cs typeface="+mn-cs"/>
                        </a:rPr>
                        <a:t>SI </a:t>
                      </a: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419938521"/>
                  </a:ext>
                </a:extLst>
              </a:tr>
              <a:tr h="245872">
                <a:tc>
                  <a:txBody>
                    <a:bodyPr/>
                    <a:lstStyle/>
                    <a:p>
                      <a:pPr marL="0" algn="l" defTabSz="457200" rtl="0" eaLnBrk="1" fontAlgn="ctr" latinLnBrk="0" hangingPunct="1"/>
                      <a:r>
                        <a:rPr lang="es-CO" sz="1300" b="1" i="0" u="none" strike="noStrike" kern="1200" dirty="0">
                          <a:solidFill>
                            <a:srgbClr val="000000"/>
                          </a:solidFill>
                          <a:effectLst/>
                          <a:latin typeface="+mn-lt"/>
                          <a:ea typeface="+mn-ea"/>
                          <a:cs typeface="+mn-cs"/>
                        </a:rPr>
                        <a:t>Secretaria</a:t>
                      </a:r>
                      <a:r>
                        <a:rPr lang="es-CO" sz="1300" b="1" i="0" u="none" strike="noStrike" kern="1200" baseline="0" dirty="0">
                          <a:solidFill>
                            <a:srgbClr val="000000"/>
                          </a:solidFill>
                          <a:effectLst/>
                          <a:latin typeface="+mn-lt"/>
                          <a:ea typeface="+mn-ea"/>
                          <a:cs typeface="+mn-cs"/>
                        </a:rPr>
                        <a:t> </a:t>
                      </a:r>
                      <a:r>
                        <a:rPr lang="es-CO" sz="1300" b="1" i="0" u="none" strike="noStrike" kern="1200" dirty="0">
                          <a:solidFill>
                            <a:srgbClr val="000000"/>
                          </a:solidFill>
                          <a:effectLst/>
                          <a:latin typeface="+mn-lt"/>
                          <a:ea typeface="+mn-ea"/>
                          <a:cs typeface="+mn-cs"/>
                        </a:rPr>
                        <a:t>Distrital de  Ambiente </a:t>
                      </a:r>
                      <a:endParaRPr lang="es-CO" sz="1300" b="1" i="0" u="none" strike="noStrike" dirty="0">
                        <a:solidFill>
                          <a:srgbClr val="000000"/>
                        </a:solidFill>
                        <a:effectLst/>
                        <a:latin typeface="+mn-lt"/>
                      </a:endParaRPr>
                    </a:p>
                  </a:txBody>
                  <a:tcPr marL="9525" marR="9525" marT="9525"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s-CO" sz="1300" b="1" i="0" u="none" strike="noStrike" kern="1200" cap="none" spc="0" normalizeH="0" baseline="0" noProof="0" dirty="0">
                          <a:ln>
                            <a:noFill/>
                          </a:ln>
                          <a:solidFill>
                            <a:srgbClr val="000000"/>
                          </a:solidFill>
                          <a:effectLst/>
                          <a:uLnTx/>
                          <a:uFillTx/>
                          <a:latin typeface="+mn-lt"/>
                          <a:ea typeface="+mn-ea"/>
                          <a:cs typeface="+mn-cs"/>
                        </a:rPr>
                        <a:t>SI</a:t>
                      </a:r>
                      <a:endParaRPr kumimoji="0" lang="es-CO" sz="1300" b="1" i="0" u="none" strike="noStrike" kern="1200" cap="none" spc="0" normalizeH="0" baseline="0" noProof="0" dirty="0">
                        <a:ln>
                          <a:noFill/>
                        </a:ln>
                        <a:solidFill>
                          <a:srgbClr val="000000"/>
                        </a:solidFill>
                        <a:effectLst/>
                        <a:uLnTx/>
                        <a:uFillTx/>
                        <a:latin typeface="Calibri"/>
                        <a:ea typeface="+mn-ea"/>
                        <a:cs typeface="+mn-cs"/>
                      </a:endParaRPr>
                    </a:p>
                  </a:txBody>
                  <a:tcPr marL="0" marR="0" marT="0" marB="0" anchor="ctr">
                    <a:lnL w="3175" cap="flat" cmpd="sng" algn="ctr">
                      <a:solidFill>
                        <a:schemeClr val="bg1">
                          <a:lumMod val="50000"/>
                        </a:schemeClr>
                      </a:solidFill>
                      <a:prstDash val="solid"/>
                      <a:round/>
                      <a:headEnd type="none" w="med" len="med"/>
                      <a:tailEnd type="none" w="med" len="med"/>
                    </a:lnL>
                    <a:lnR w="3175" cap="flat" cmpd="sng" algn="ctr">
                      <a:solidFill>
                        <a:schemeClr val="bg1">
                          <a:lumMod val="50000"/>
                        </a:schemeClr>
                      </a:solidFill>
                      <a:prstDash val="solid"/>
                      <a:round/>
                      <a:headEnd type="none" w="med" len="med"/>
                      <a:tailEnd type="none" w="med" len="med"/>
                    </a:lnR>
                    <a:lnT w="3175" cap="flat" cmpd="sng" algn="ctr">
                      <a:solidFill>
                        <a:schemeClr val="bg1">
                          <a:lumMod val="50000"/>
                        </a:schemeClr>
                      </a:solidFill>
                      <a:prstDash val="solid"/>
                      <a:round/>
                      <a:headEnd type="none" w="med" len="med"/>
                      <a:tailEnd type="none" w="med" len="med"/>
                    </a:lnT>
                    <a:lnB w="3175" cap="flat" cmpd="sng" algn="ctr">
                      <a:solidFill>
                        <a:schemeClr val="bg1">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 xmlns:a16="http://schemas.microsoft.com/office/drawing/2014/main" val="310897718"/>
                  </a:ext>
                </a:extLst>
              </a:tr>
            </a:tbl>
          </a:graphicData>
        </a:graphic>
      </p:graphicFrame>
    </p:spTree>
    <p:extLst>
      <p:ext uri="{BB962C8B-B14F-4D97-AF65-F5344CB8AC3E}">
        <p14:creationId xmlns:p14="http://schemas.microsoft.com/office/powerpoint/2010/main" val="19434348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17</a:t>
            </a:fld>
            <a:endParaRPr lang="es-CO"/>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295275" y="1918447"/>
            <a:ext cx="11601450" cy="2492188"/>
          </a:xfrm>
        </p:spPr>
        <p:txBody>
          <a:bodyPr>
            <a:normAutofit/>
          </a:bodyPr>
          <a:lstStyle/>
          <a:p>
            <a:pPr marL="0" indent="0" algn="ctr">
              <a:buNone/>
            </a:pPr>
            <a:r>
              <a:rPr lang="es-ES" sz="2800" b="1" i="0" dirty="0">
                <a:solidFill>
                  <a:srgbClr val="000000"/>
                </a:solidFill>
                <a:effectLst/>
                <a:latin typeface="+mj-lt"/>
              </a:rPr>
              <a:t>6. </a:t>
            </a:r>
            <a:r>
              <a:rPr lang="es-ES" sz="2800" b="1" dirty="0">
                <a:solidFill>
                  <a:srgbClr val="000000"/>
                </a:solidFill>
                <a:latin typeface="+mj-lt"/>
              </a:rPr>
              <a:t>Proposiciones y varios</a:t>
            </a:r>
            <a:r>
              <a:rPr lang="es-ES" sz="2800" b="1" i="0" dirty="0">
                <a:solidFill>
                  <a:srgbClr val="000000"/>
                </a:solidFill>
                <a:effectLst/>
                <a:latin typeface="+mj-lt"/>
              </a:rPr>
              <a:t>.</a:t>
            </a:r>
          </a:p>
          <a:p>
            <a:pPr marL="0" indent="0" algn="ctr">
              <a:buNone/>
            </a:pPr>
            <a:endParaRPr lang="es-ES" sz="2800" dirty="0">
              <a:solidFill>
                <a:srgbClr val="000000"/>
              </a:solidFill>
              <a:latin typeface="+mj-lt"/>
            </a:endParaRPr>
          </a:p>
          <a:p>
            <a:pPr marL="0" marR="0" indent="0" algn="just">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Symbol" panose="05050102010706020507" pitchFamily="18" charset="2"/>
              <a:buChar char=""/>
            </a:pPr>
            <a:r>
              <a:rPr lang="en-US" i="0" dirty="0" smtClean="0">
                <a:solidFill>
                  <a:srgbClr val="000000"/>
                </a:solidFill>
              </a:rPr>
              <a:t>Puntos varios</a:t>
            </a:r>
            <a:r>
              <a:rPr lang="en-US" sz="2400" i="0" dirty="0">
                <a:solidFill>
                  <a:srgbClr val="000000"/>
                </a:solidFill>
              </a:rPr>
              <a:t>.</a:t>
            </a:r>
            <a:endParaRPr lang="es-ES" sz="2400" i="0" dirty="0">
              <a:solidFill>
                <a:srgbClr val="000000"/>
              </a:solidFill>
              <a:effectLst/>
            </a:endParaRPr>
          </a:p>
          <a:p>
            <a:pPr marL="0" indent="0" algn="just">
              <a:buNone/>
            </a:pPr>
            <a:endParaRPr lang="en-US" sz="3200" dirty="0"/>
          </a:p>
          <a:p>
            <a:pPr marL="0" indent="0">
              <a:buNone/>
            </a:pPr>
            <a:endParaRPr lang="en-US" dirty="0"/>
          </a:p>
          <a:p>
            <a:pPr marL="0" indent="0" algn="ctr">
              <a:buNone/>
            </a:pPr>
            <a:endParaRPr lang="en-US" sz="4400" b="1" dirty="0"/>
          </a:p>
        </p:txBody>
      </p:sp>
    </p:spTree>
    <p:extLst>
      <p:ext uri="{BB962C8B-B14F-4D97-AF65-F5344CB8AC3E}">
        <p14:creationId xmlns:p14="http://schemas.microsoft.com/office/powerpoint/2010/main" val="309419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2</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695459" y="570155"/>
            <a:ext cx="10663707" cy="5549134"/>
          </a:xfrm>
        </p:spPr>
        <p:txBody>
          <a:bodyPr>
            <a:normAutofit/>
          </a:bodyPr>
          <a:lstStyle/>
          <a:p>
            <a:pPr marL="0" indent="0">
              <a:buNone/>
            </a:pPr>
            <a:endParaRPr lang="en-US" dirty="0"/>
          </a:p>
          <a:p>
            <a:pPr marL="0" indent="0" algn="ctr">
              <a:buNone/>
            </a:pPr>
            <a:r>
              <a:rPr lang="en-US" b="1" dirty="0"/>
              <a:t>ORDEN DEL DIA</a:t>
            </a:r>
          </a:p>
          <a:p>
            <a:pPr marL="0" indent="0" algn="just">
              <a:buNone/>
            </a:pPr>
            <a:endParaRPr lang="en-US" sz="3200" dirty="0"/>
          </a:p>
          <a:p>
            <a:pPr marL="514350" indent="-514350" algn="just">
              <a:buFont typeface="+mj-lt"/>
              <a:buAutoNum type="arabicPeriod"/>
            </a:pPr>
            <a:r>
              <a:rPr lang="es-ES" sz="1800" b="0" i="0" dirty="0">
                <a:solidFill>
                  <a:srgbClr val="000000"/>
                </a:solidFill>
                <a:effectLst/>
              </a:rPr>
              <a:t>Llamado a lista y verificación de quórum.  </a:t>
            </a:r>
          </a:p>
          <a:p>
            <a:pPr marL="514350" indent="-514350" algn="just">
              <a:buFont typeface="+mj-lt"/>
              <a:buAutoNum type="arabicPeriod"/>
            </a:pPr>
            <a:r>
              <a:rPr lang="es-ES" sz="1800" b="0" i="0" dirty="0">
                <a:solidFill>
                  <a:srgbClr val="000000"/>
                </a:solidFill>
                <a:effectLst/>
              </a:rPr>
              <a:t>Lectura y aprobación del orden del día.  </a:t>
            </a:r>
          </a:p>
          <a:p>
            <a:pPr marL="514350" indent="-514350" algn="just">
              <a:buFont typeface="+mj-lt"/>
              <a:buAutoNum type="arabicPeriod"/>
            </a:pPr>
            <a:r>
              <a:rPr lang="es-ES" sz="1800" b="0" i="0" dirty="0">
                <a:solidFill>
                  <a:srgbClr val="000000"/>
                </a:solidFill>
                <a:effectLst/>
              </a:rPr>
              <a:t>Revisión, priorización y definición de temas a abordar en los CDA durante la vigencia 2021. (conformación equipos y definición fechas CDA).</a:t>
            </a:r>
          </a:p>
          <a:p>
            <a:pPr marL="514350" indent="-514350" algn="just">
              <a:buFont typeface="+mj-lt"/>
              <a:buAutoNum type="arabicPeriod"/>
            </a:pPr>
            <a:r>
              <a:rPr lang="es-ES" sz="1800" dirty="0">
                <a:solidFill>
                  <a:srgbClr val="000000"/>
                </a:solidFill>
              </a:rPr>
              <a:t>Proyecto Auditor</a:t>
            </a:r>
            <a:r>
              <a:rPr lang="es-ES" sz="1800" b="0" i="0" dirty="0">
                <a:solidFill>
                  <a:srgbClr val="000000"/>
                </a:solidFill>
                <a:effectLst/>
              </a:rPr>
              <a:t>í</a:t>
            </a:r>
            <a:r>
              <a:rPr lang="es-ES" sz="1800" dirty="0">
                <a:solidFill>
                  <a:srgbClr val="000000"/>
                </a:solidFill>
              </a:rPr>
              <a:t>as </a:t>
            </a:r>
            <a:r>
              <a:rPr lang="es-ES" sz="1800" dirty="0" smtClean="0">
                <a:solidFill>
                  <a:srgbClr val="000000"/>
                </a:solidFill>
              </a:rPr>
              <a:t>Cruzadas- Implementación </a:t>
            </a:r>
            <a:r>
              <a:rPr lang="es-ES" sz="1800" dirty="0">
                <a:solidFill>
                  <a:srgbClr val="000000"/>
                </a:solidFill>
              </a:rPr>
              <a:t>de L</a:t>
            </a:r>
            <a:r>
              <a:rPr lang="es-ES" sz="1800" dirty="0" smtClean="0">
                <a:solidFill>
                  <a:srgbClr val="000000"/>
                </a:solidFill>
              </a:rPr>
              <a:t>ineamientos </a:t>
            </a:r>
            <a:r>
              <a:rPr lang="es-ES" sz="1800" dirty="0">
                <a:solidFill>
                  <a:srgbClr val="000000"/>
                </a:solidFill>
              </a:rPr>
              <a:t>de </a:t>
            </a:r>
            <a:r>
              <a:rPr lang="es-ES" sz="1800" dirty="0" smtClean="0">
                <a:solidFill>
                  <a:srgbClr val="000000"/>
                </a:solidFill>
              </a:rPr>
              <a:t>Normas </a:t>
            </a:r>
            <a:r>
              <a:rPr lang="es-ES" sz="1800" dirty="0">
                <a:solidFill>
                  <a:srgbClr val="000000"/>
                </a:solidFill>
              </a:rPr>
              <a:t>I</a:t>
            </a:r>
            <a:r>
              <a:rPr lang="es-ES" sz="1800" dirty="0" smtClean="0">
                <a:solidFill>
                  <a:srgbClr val="000000"/>
                </a:solidFill>
              </a:rPr>
              <a:t>nternacionales </a:t>
            </a:r>
            <a:r>
              <a:rPr lang="es-ES" sz="1800" dirty="0">
                <a:solidFill>
                  <a:srgbClr val="000000"/>
                </a:solidFill>
              </a:rPr>
              <a:t>de </a:t>
            </a:r>
            <a:r>
              <a:rPr lang="es-ES" sz="1800" dirty="0" smtClean="0">
                <a:solidFill>
                  <a:srgbClr val="000000"/>
                </a:solidFill>
              </a:rPr>
              <a:t>Auditor</a:t>
            </a:r>
            <a:r>
              <a:rPr lang="es-ES" sz="1800" b="0" i="0" dirty="0" smtClean="0">
                <a:solidFill>
                  <a:srgbClr val="000000"/>
                </a:solidFill>
                <a:effectLst/>
              </a:rPr>
              <a:t>í</a:t>
            </a:r>
            <a:r>
              <a:rPr lang="es-ES" sz="1800" dirty="0" smtClean="0">
                <a:solidFill>
                  <a:srgbClr val="000000"/>
                </a:solidFill>
              </a:rPr>
              <a:t>a</a:t>
            </a:r>
            <a:r>
              <a:rPr lang="es-ES" sz="1800" dirty="0">
                <a:solidFill>
                  <a:srgbClr val="000000"/>
                </a:solidFill>
              </a:rPr>
              <a:t>.</a:t>
            </a:r>
          </a:p>
          <a:p>
            <a:pPr marL="514350" indent="-514350" algn="just">
              <a:buFont typeface="+mj-lt"/>
              <a:buAutoNum type="arabicPeriod"/>
            </a:pPr>
            <a:r>
              <a:rPr lang="es-ES" sz="1800" dirty="0">
                <a:solidFill>
                  <a:srgbClr val="000000"/>
                </a:solidFill>
              </a:rPr>
              <a:t>Fenecimiento </a:t>
            </a:r>
            <a:r>
              <a:rPr lang="es-ES" sz="1800" dirty="0" smtClean="0">
                <a:solidFill>
                  <a:srgbClr val="000000"/>
                </a:solidFill>
              </a:rPr>
              <a:t>de la Cuenta </a:t>
            </a:r>
            <a:r>
              <a:rPr lang="es-ES" sz="1800" dirty="0">
                <a:solidFill>
                  <a:srgbClr val="000000"/>
                </a:solidFill>
              </a:rPr>
              <a:t>V</a:t>
            </a:r>
            <a:r>
              <a:rPr lang="es-ES" sz="1800" dirty="0" smtClean="0">
                <a:solidFill>
                  <a:srgbClr val="000000"/>
                </a:solidFill>
              </a:rPr>
              <a:t>igencia </a:t>
            </a:r>
            <a:r>
              <a:rPr lang="es-ES" sz="1800" dirty="0">
                <a:solidFill>
                  <a:srgbClr val="000000"/>
                </a:solidFill>
              </a:rPr>
              <a:t>2019 – Entidades del Distrito – Contraloría de Bogotá</a:t>
            </a:r>
          </a:p>
          <a:p>
            <a:pPr marL="514350" indent="-514350" algn="just">
              <a:buFont typeface="+mj-lt"/>
              <a:buAutoNum type="arabicPeriod"/>
            </a:pPr>
            <a:r>
              <a:rPr lang="es-ES" sz="1800" b="0" i="0" dirty="0">
                <a:solidFill>
                  <a:srgbClr val="000000"/>
                </a:solidFill>
                <a:effectLst/>
              </a:rPr>
              <a:t>Proposiciones y varios.</a:t>
            </a:r>
            <a:r>
              <a:rPr lang="es-ES" sz="1800" b="0" i="0" dirty="0">
                <a:solidFill>
                  <a:srgbClr val="000000"/>
                </a:solidFill>
                <a:effectLst/>
                <a:latin typeface="inherit"/>
              </a:rPr>
              <a:t>  </a:t>
            </a:r>
            <a:endParaRPr lang="es-ES" sz="1800" b="0" i="0" dirty="0">
              <a:solidFill>
                <a:srgbClr val="000000"/>
              </a:solidFill>
              <a:effectLst/>
              <a:latin typeface="Calibri" panose="020F0502020204030204" pitchFamily="34" charset="0"/>
            </a:endParaRPr>
          </a:p>
          <a:p>
            <a:pPr marL="0" indent="0" algn="just">
              <a:buNone/>
            </a:pPr>
            <a:endParaRPr lang="en-US" sz="3200" dirty="0"/>
          </a:p>
          <a:p>
            <a:pPr marL="0" indent="0">
              <a:buNone/>
            </a:pPr>
            <a:endParaRPr lang="en-US" dirty="0"/>
          </a:p>
          <a:p>
            <a:pPr marL="0" indent="0" algn="ctr">
              <a:buNone/>
            </a:pPr>
            <a:endParaRPr lang="en-US" sz="4400" b="1" dirty="0"/>
          </a:p>
        </p:txBody>
      </p:sp>
    </p:spTree>
    <p:extLst>
      <p:ext uri="{BB962C8B-B14F-4D97-AF65-F5344CB8AC3E}">
        <p14:creationId xmlns:p14="http://schemas.microsoft.com/office/powerpoint/2010/main" val="3845422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3</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269518" y="1639101"/>
            <a:ext cx="11601450" cy="3409417"/>
          </a:xfrm>
        </p:spPr>
        <p:txBody>
          <a:bodyPr/>
          <a:lstStyle/>
          <a:p>
            <a:pPr marL="0" indent="0">
              <a:buNone/>
            </a:pPr>
            <a:endParaRPr lang="en-US" dirty="0"/>
          </a:p>
          <a:p>
            <a:pPr marL="0" indent="0" algn="ctr">
              <a:buNone/>
            </a:pPr>
            <a:r>
              <a:rPr lang="es-ES" sz="3600" b="0" i="0" dirty="0">
                <a:solidFill>
                  <a:srgbClr val="000000"/>
                </a:solidFill>
                <a:effectLst/>
                <a:latin typeface="inherit"/>
              </a:rPr>
              <a:t>  </a:t>
            </a:r>
            <a:endParaRPr lang="es-ES" sz="3600" b="0" i="0" dirty="0">
              <a:solidFill>
                <a:srgbClr val="000000"/>
              </a:solidFill>
              <a:effectLst/>
              <a:latin typeface="Calibri" panose="020F0502020204030204" pitchFamily="34" charset="0"/>
            </a:endParaRPr>
          </a:p>
          <a:p>
            <a:pPr marL="0" indent="0" algn="ctr">
              <a:buNone/>
            </a:pPr>
            <a:r>
              <a:rPr lang="es-ES" sz="2400" b="1" i="0" dirty="0">
                <a:solidFill>
                  <a:srgbClr val="000000"/>
                </a:solidFill>
                <a:effectLst/>
                <a:latin typeface="+mj-lt"/>
              </a:rPr>
              <a:t>3. Revisión, priorización y definición de temas a abordar en los CDA durante la vigencia 2021.</a:t>
            </a:r>
          </a:p>
          <a:p>
            <a:pPr marL="0" indent="0" algn="just">
              <a:buNone/>
            </a:pPr>
            <a:endParaRPr lang="es-ES" sz="2800" b="0" i="0" dirty="0">
              <a:solidFill>
                <a:srgbClr val="000000"/>
              </a:solidFill>
              <a:effectLst/>
              <a:latin typeface="Calibri" panose="020F0502020204030204" pitchFamily="34" charset="0"/>
            </a:endParaRPr>
          </a:p>
          <a:p>
            <a:pPr marL="0" indent="0" algn="just">
              <a:buNone/>
            </a:pPr>
            <a:endParaRPr lang="en-US" sz="3200" dirty="0"/>
          </a:p>
        </p:txBody>
      </p:sp>
    </p:spTree>
    <p:extLst>
      <p:ext uri="{BB962C8B-B14F-4D97-AF65-F5344CB8AC3E}">
        <p14:creationId xmlns:p14="http://schemas.microsoft.com/office/powerpoint/2010/main" val="315614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4</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771793" y="544397"/>
            <a:ext cx="10638888" cy="5549134"/>
          </a:xfrm>
        </p:spPr>
        <p:txBody>
          <a:bodyPr>
            <a:normAutofit lnSpcReduction="10000"/>
          </a:bodyPr>
          <a:lstStyle/>
          <a:p>
            <a:pPr marL="357188" indent="-357188" algn="just">
              <a:buNone/>
            </a:pPr>
            <a:r>
              <a:rPr lang="es-ES" sz="2400" b="1" i="0" dirty="0">
                <a:solidFill>
                  <a:srgbClr val="000000"/>
                </a:solidFill>
                <a:effectLst/>
                <a:latin typeface="+mj-lt"/>
              </a:rPr>
              <a:t>3. Revisión, priorización y definición </a:t>
            </a:r>
            <a:r>
              <a:rPr lang="es-ES" sz="2400" b="1" i="0" dirty="0" smtClean="0">
                <a:solidFill>
                  <a:srgbClr val="000000"/>
                </a:solidFill>
                <a:effectLst/>
                <a:latin typeface="+mj-lt"/>
              </a:rPr>
              <a:t>temas </a:t>
            </a:r>
            <a:r>
              <a:rPr lang="es-ES" sz="2400" b="1" i="0" dirty="0">
                <a:solidFill>
                  <a:srgbClr val="000000"/>
                </a:solidFill>
                <a:effectLst/>
                <a:latin typeface="+mj-lt"/>
              </a:rPr>
              <a:t>a abordar en los CDA durante la vigencia 2021.</a:t>
            </a:r>
          </a:p>
          <a:p>
            <a:pPr marL="0" indent="0" algn="just">
              <a:buNone/>
            </a:pPr>
            <a:endParaRPr lang="es-ES" sz="1200" dirty="0" smtClean="0">
              <a:solidFill>
                <a:srgbClr val="000000"/>
              </a:solidFill>
              <a:latin typeface="inherit"/>
            </a:endParaRPr>
          </a:p>
          <a:p>
            <a:pPr marL="0" indent="0" algn="just">
              <a:buNone/>
            </a:pPr>
            <a:r>
              <a:rPr lang="es-ES" sz="1900" dirty="0" smtClean="0">
                <a:solidFill>
                  <a:srgbClr val="000000"/>
                </a:solidFill>
              </a:rPr>
              <a:t>En </a:t>
            </a:r>
            <a:r>
              <a:rPr lang="es-ES" sz="1900" dirty="0">
                <a:solidFill>
                  <a:srgbClr val="000000"/>
                </a:solidFill>
              </a:rPr>
              <a:t>la </a:t>
            </a:r>
            <a:r>
              <a:rPr lang="es-ES" sz="1900" dirty="0" smtClean="0">
                <a:solidFill>
                  <a:srgbClr val="000000"/>
                </a:solidFill>
              </a:rPr>
              <a:t>última </a:t>
            </a:r>
            <a:r>
              <a:rPr lang="es-ES" sz="1900" dirty="0">
                <a:solidFill>
                  <a:srgbClr val="000000"/>
                </a:solidFill>
              </a:rPr>
              <a:t>sesión del Comité Distrital de Auditor</a:t>
            </a:r>
            <a:r>
              <a:rPr lang="es-ES" sz="1900" b="0" i="0" dirty="0">
                <a:solidFill>
                  <a:srgbClr val="000000"/>
                </a:solidFill>
                <a:effectLst/>
              </a:rPr>
              <a:t>í</a:t>
            </a:r>
            <a:r>
              <a:rPr lang="es-ES" sz="1900" dirty="0">
                <a:solidFill>
                  <a:srgbClr val="000000"/>
                </a:solidFill>
              </a:rPr>
              <a:t>a en la vigencia 2020, se propusieron los siguientes temas:</a:t>
            </a:r>
          </a:p>
          <a:p>
            <a:pPr marL="0" indent="0" algn="just">
              <a:buNone/>
            </a:pPr>
            <a:endParaRPr lang="es-ES" sz="1900" dirty="0">
              <a:solidFill>
                <a:srgbClr val="000000"/>
              </a:solidFill>
              <a:latin typeface="inherit"/>
            </a:endParaRPr>
          </a:p>
          <a:p>
            <a:pPr marL="0" marR="0" lvl="0" indent="0" algn="just">
              <a:spcBef>
                <a:spcPts val="0"/>
              </a:spcBef>
              <a:spcAft>
                <a:spcPts val="0"/>
              </a:spcAft>
              <a:buNone/>
            </a:pPr>
            <a:r>
              <a:rPr lang="es-ES_tradnl" sz="1900" dirty="0" smtClean="0">
                <a:effectLst/>
                <a:ea typeface="Arial Unicode MS"/>
              </a:rPr>
              <a:t>1. Realizar </a:t>
            </a:r>
            <a:r>
              <a:rPr lang="es-ES_tradnl" sz="1900" dirty="0">
                <a:effectLst/>
                <a:ea typeface="Arial Unicode MS"/>
              </a:rPr>
              <a:t>una reunión sectorial de las jefaturas y/o asesorías de control interno por semestre y presentar conclusiones de buenas prácticas y problemáticas en el CDA</a:t>
            </a:r>
            <a:r>
              <a:rPr lang="es-ES_tradnl" sz="19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900" dirty="0">
              <a:effectLst/>
              <a:ea typeface="Times New Roman" panose="02020603050405020304" pitchFamily="18" charset="0"/>
            </a:endParaRPr>
          </a:p>
          <a:p>
            <a:pPr marL="0" marR="0" lvl="0" indent="0" algn="just">
              <a:spcBef>
                <a:spcPts val="0"/>
              </a:spcBef>
              <a:spcAft>
                <a:spcPts val="0"/>
              </a:spcAft>
              <a:buNone/>
            </a:pPr>
            <a:r>
              <a:rPr lang="es-ES_tradnl" sz="1900" dirty="0" smtClean="0">
                <a:effectLst/>
                <a:ea typeface="Arial Unicode MS"/>
              </a:rPr>
              <a:t>2. Revisión </a:t>
            </a:r>
            <a:r>
              <a:rPr lang="es-ES_tradnl" sz="1900" dirty="0">
                <a:effectLst/>
                <a:ea typeface="Arial Unicode MS"/>
              </a:rPr>
              <a:t>de hallazgos y planes de mejoramiento de </a:t>
            </a:r>
            <a:r>
              <a:rPr lang="es-ES_tradnl" sz="1900" dirty="0" smtClean="0">
                <a:effectLst/>
                <a:ea typeface="Arial Unicode MS"/>
              </a:rPr>
              <a:t>Contraloría.</a:t>
            </a:r>
          </a:p>
          <a:p>
            <a:pPr marL="342900" marR="0" lvl="0" indent="-342900" algn="just">
              <a:spcBef>
                <a:spcPts val="0"/>
              </a:spcBef>
              <a:spcAft>
                <a:spcPts val="0"/>
              </a:spcAft>
              <a:buFont typeface="Symbol" panose="05050102010706020507" pitchFamily="18" charset="2"/>
              <a:buChar char=""/>
            </a:pPr>
            <a:endParaRPr lang="en-US" sz="1900" dirty="0">
              <a:effectLst/>
              <a:ea typeface="Times New Roman" panose="02020603050405020304" pitchFamily="18" charset="0"/>
            </a:endParaRPr>
          </a:p>
          <a:p>
            <a:pPr marL="0" marR="0" lvl="0" indent="0" algn="just">
              <a:spcBef>
                <a:spcPts val="0"/>
              </a:spcBef>
              <a:spcAft>
                <a:spcPts val="0"/>
              </a:spcAft>
              <a:buNone/>
            </a:pPr>
            <a:r>
              <a:rPr lang="es-ES_tradnl" sz="1900" dirty="0" smtClean="0">
                <a:effectLst/>
                <a:ea typeface="Arial Unicode MS"/>
              </a:rPr>
              <a:t>3. Proyecto </a:t>
            </a:r>
            <a:r>
              <a:rPr lang="es-ES_tradnl" sz="1900" dirty="0">
                <a:effectLst/>
                <a:ea typeface="Arial Unicode MS"/>
              </a:rPr>
              <a:t>de circular para lineamientos de entrega de los actuales jefes/asesores de control interno, y para quienes reciben las indicaciones de consulta de información y atención de requerimientos de información de organismos de control</a:t>
            </a:r>
            <a:r>
              <a:rPr lang="es-ES_tradnl" sz="19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900" dirty="0">
              <a:effectLst/>
              <a:ea typeface="Times New Roman" panose="02020603050405020304" pitchFamily="18" charset="0"/>
            </a:endParaRPr>
          </a:p>
          <a:p>
            <a:pPr marL="0" marR="0" lvl="0" indent="0" algn="just">
              <a:spcBef>
                <a:spcPts val="0"/>
              </a:spcBef>
              <a:spcAft>
                <a:spcPts val="0"/>
              </a:spcAft>
              <a:buNone/>
            </a:pPr>
            <a:r>
              <a:rPr lang="es-ES_tradnl" sz="1900" dirty="0" smtClean="0">
                <a:effectLst/>
                <a:ea typeface="Arial Unicode MS"/>
              </a:rPr>
              <a:t>4. Capacitación </a:t>
            </a:r>
            <a:r>
              <a:rPr lang="es-ES_tradnl" sz="1900" dirty="0">
                <a:effectLst/>
                <a:ea typeface="Arial Unicode MS"/>
              </a:rPr>
              <a:t>o formación para jefes/asesores de control interno y equipos de trabajo en auditoría internacional</a:t>
            </a:r>
            <a:r>
              <a:rPr lang="es-ES_tradnl" sz="19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900" dirty="0">
              <a:effectLst/>
              <a:ea typeface="Times New Roman" panose="02020603050405020304" pitchFamily="18" charset="0"/>
            </a:endParaRPr>
          </a:p>
          <a:p>
            <a:pPr marL="0" marR="0" lvl="0" indent="0" algn="just">
              <a:spcBef>
                <a:spcPts val="0"/>
              </a:spcBef>
              <a:spcAft>
                <a:spcPts val="0"/>
              </a:spcAft>
              <a:buNone/>
            </a:pPr>
            <a:r>
              <a:rPr lang="es-ES_tradnl" sz="1900" dirty="0" smtClean="0">
                <a:ea typeface="Arial Unicode MS"/>
              </a:rPr>
              <a:t>5. </a:t>
            </a:r>
            <a:r>
              <a:rPr lang="es-ES_tradnl" sz="1900" dirty="0" smtClean="0">
                <a:effectLst/>
                <a:ea typeface="Arial Unicode MS"/>
              </a:rPr>
              <a:t>Incorporación </a:t>
            </a:r>
            <a:r>
              <a:rPr lang="es-ES_tradnl" sz="1900" dirty="0">
                <a:effectLst/>
                <a:ea typeface="Arial Unicode MS"/>
              </a:rPr>
              <a:t>progresiva del nuevo modelo control fiscal interno y su impacto en las oficinas/asesorías de control interno</a:t>
            </a:r>
            <a:r>
              <a:rPr lang="es-ES_tradnl" sz="1900" dirty="0" smtClean="0">
                <a:effectLst/>
                <a:ea typeface="Arial Unicode MS"/>
              </a:rPr>
              <a:t>.</a:t>
            </a:r>
            <a:endParaRPr lang="es-ES" sz="1900" i="0" dirty="0">
              <a:solidFill>
                <a:srgbClr val="000000"/>
              </a:solidFill>
              <a:effectLst/>
              <a:latin typeface="Calibri" panose="020F0502020204030204" pitchFamily="34" charset="0"/>
            </a:endParaRPr>
          </a:p>
          <a:p>
            <a:pPr marL="0" indent="0" algn="just">
              <a:buNone/>
            </a:pPr>
            <a:endParaRPr lang="en-US" sz="3200" dirty="0"/>
          </a:p>
          <a:p>
            <a:pPr marL="0" indent="0">
              <a:buNone/>
            </a:pPr>
            <a:endParaRPr lang="en-US" dirty="0"/>
          </a:p>
          <a:p>
            <a:pPr marL="0" indent="0" algn="ctr">
              <a:buNone/>
            </a:pPr>
            <a:endParaRPr lang="en-US" sz="4400" b="1" dirty="0"/>
          </a:p>
        </p:txBody>
      </p:sp>
    </p:spTree>
    <p:extLst>
      <p:ext uri="{BB962C8B-B14F-4D97-AF65-F5344CB8AC3E}">
        <p14:creationId xmlns:p14="http://schemas.microsoft.com/office/powerpoint/2010/main" val="5480272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5</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643944" y="570155"/>
            <a:ext cx="10740980" cy="5549134"/>
          </a:xfrm>
        </p:spPr>
        <p:txBody>
          <a:bodyPr>
            <a:normAutofit/>
          </a:bodyPr>
          <a:lstStyle/>
          <a:p>
            <a:pPr marL="0" indent="0" algn="just">
              <a:buNone/>
            </a:pPr>
            <a:r>
              <a:rPr lang="es-ES" b="1" i="0" dirty="0">
                <a:solidFill>
                  <a:srgbClr val="000000"/>
                </a:solidFill>
                <a:effectLst/>
                <a:latin typeface="+mj-lt"/>
              </a:rPr>
              <a:t>3. Revisión, priorización y definición de temas a abordar en los CDA durante la vigencia 2021.</a:t>
            </a:r>
          </a:p>
          <a:p>
            <a:pPr marL="0" indent="0" algn="just">
              <a:buNone/>
            </a:pPr>
            <a:endParaRPr lang="es-ES" sz="3200" dirty="0">
              <a:solidFill>
                <a:srgbClr val="000000"/>
              </a:solidFill>
              <a:latin typeface="inherit"/>
            </a:endParaRPr>
          </a:p>
          <a:p>
            <a:pPr marL="342900" marR="0" lvl="0" indent="-342900" algn="just">
              <a:spcBef>
                <a:spcPts val="0"/>
              </a:spcBef>
              <a:spcAft>
                <a:spcPts val="0"/>
              </a:spcAft>
              <a:buFont typeface="Symbol" panose="05050102010706020507" pitchFamily="18" charset="2"/>
              <a:buChar char=""/>
            </a:pPr>
            <a:endParaRPr lang="en-US" sz="6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6. Diagnóstico </a:t>
            </a:r>
            <a:r>
              <a:rPr lang="es-ES_tradnl" sz="1800" dirty="0">
                <a:effectLst/>
                <a:ea typeface="Arial Unicode MS"/>
              </a:rPr>
              <a:t>de las capacidades </a:t>
            </a:r>
            <a:r>
              <a:rPr lang="es-ES_tradnl" sz="1800" dirty="0" smtClean="0">
                <a:effectLst/>
                <a:ea typeface="Arial Unicode MS"/>
              </a:rPr>
              <a:t>de </a:t>
            </a:r>
            <a:r>
              <a:rPr lang="es-ES_tradnl" sz="1800" dirty="0">
                <a:effectLst/>
                <a:ea typeface="Arial Unicode MS"/>
              </a:rPr>
              <a:t>las oficinas/asesorías de control interno en relación con el personal con el que cuentan</a:t>
            </a:r>
            <a:r>
              <a:rPr lang="es-ES_tradnl" sz="18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7. Experiencia </a:t>
            </a:r>
            <a:r>
              <a:rPr lang="es-ES_tradnl" sz="1800" dirty="0">
                <a:effectLst/>
                <a:ea typeface="Arial Unicode MS"/>
              </a:rPr>
              <a:t>de gestión del conocimiento en relación con hallazgos del sector y e-learning en la Empresa </a:t>
            </a:r>
            <a:r>
              <a:rPr lang="es-ES_tradnl" sz="1800" dirty="0" smtClean="0">
                <a:effectLst/>
                <a:ea typeface="Arial Unicode MS"/>
              </a:rPr>
              <a:t>METRO.</a:t>
            </a: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8. Auditorías </a:t>
            </a:r>
            <a:r>
              <a:rPr lang="es-ES_tradnl" sz="1800" dirty="0">
                <a:effectLst/>
                <a:ea typeface="Arial Unicode MS"/>
              </a:rPr>
              <a:t>cruzadas para el proceso de evaluación en el marco del programa de aseguramiento y mejor de la calidad de la función de auditoría. Manifiestan su interés en participar en el ejercicio la Empresa de Renovación y Desarrollo Urbano, la Secretaría Jurídica Distrital, la Orquesta Filarmónica de Bogotá, el Instituto Distrital de la Participación y Acción Comunal, y la Secretaría Distrital de la Mujer </a:t>
            </a:r>
            <a:endParaRPr lang="es-ES_tradnl" sz="1800" dirty="0" smtClean="0">
              <a:effectLst/>
              <a:ea typeface="Arial Unicode MS"/>
            </a:endParaRP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9. Buenas </a:t>
            </a:r>
            <a:r>
              <a:rPr lang="es-ES_tradnl" sz="1800" dirty="0">
                <a:effectLst/>
                <a:ea typeface="Arial Unicode MS"/>
              </a:rPr>
              <a:t>prácticas en SARLAFT.</a:t>
            </a:r>
            <a:endParaRPr lang="en-US" sz="1800" dirty="0">
              <a:effectLst/>
              <a:ea typeface="Times New Roman" panose="02020603050405020304" pitchFamily="18" charset="0"/>
            </a:endParaRPr>
          </a:p>
          <a:p>
            <a:pPr marL="0" indent="0" algn="just">
              <a:buNone/>
            </a:pPr>
            <a:endParaRPr lang="es-ES" sz="3200" i="0" dirty="0">
              <a:solidFill>
                <a:srgbClr val="000000"/>
              </a:solidFill>
              <a:effectLst/>
              <a:latin typeface="Calibri" panose="020F0502020204030204" pitchFamily="34" charset="0"/>
            </a:endParaRPr>
          </a:p>
          <a:p>
            <a:pPr marL="0" indent="0" algn="just">
              <a:buNone/>
            </a:pPr>
            <a:endParaRPr lang="en-US" sz="3200" dirty="0"/>
          </a:p>
          <a:p>
            <a:pPr marL="0" indent="0">
              <a:buNone/>
            </a:pPr>
            <a:endParaRPr lang="en-US" dirty="0"/>
          </a:p>
          <a:p>
            <a:pPr marL="0" indent="0" algn="ctr">
              <a:buNone/>
            </a:pPr>
            <a:endParaRPr lang="en-US" sz="4400" b="1" dirty="0"/>
          </a:p>
        </p:txBody>
      </p:sp>
    </p:spTree>
    <p:extLst>
      <p:ext uri="{BB962C8B-B14F-4D97-AF65-F5344CB8AC3E}">
        <p14:creationId xmlns:p14="http://schemas.microsoft.com/office/powerpoint/2010/main" val="2826956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6</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295275" y="570154"/>
            <a:ext cx="11218438" cy="5405643"/>
          </a:xfrm>
        </p:spPr>
        <p:txBody>
          <a:bodyPr>
            <a:normAutofit/>
          </a:bodyPr>
          <a:lstStyle/>
          <a:p>
            <a:pPr marL="0" indent="0" algn="just">
              <a:buNone/>
            </a:pPr>
            <a:r>
              <a:rPr lang="es-ES" b="1" i="0" dirty="0">
                <a:solidFill>
                  <a:srgbClr val="000000"/>
                </a:solidFill>
                <a:effectLst/>
                <a:latin typeface="+mj-lt"/>
              </a:rPr>
              <a:t>3. Revisión, priorización y definición de temas a abordar en los CDA durante la vigencia 2021.</a:t>
            </a:r>
          </a:p>
          <a:p>
            <a:pPr marL="0" indent="0" algn="just">
              <a:buNone/>
            </a:pPr>
            <a:endParaRPr lang="es-ES" sz="2400" dirty="0">
              <a:solidFill>
                <a:srgbClr val="000000"/>
              </a:solidFill>
              <a:latin typeface="inherit"/>
            </a:endParaRPr>
          </a:p>
          <a:p>
            <a:pPr marL="0" marR="0" indent="0" algn="just">
              <a:spcBef>
                <a:spcPts val="0"/>
              </a:spcBef>
              <a:spcAft>
                <a:spcPts val="0"/>
              </a:spcAft>
              <a:buNone/>
            </a:pPr>
            <a:r>
              <a:rPr lang="es-ES_tradnl" sz="1800" dirty="0">
                <a:effectLst/>
                <a:ea typeface="Arial Unicode MS"/>
              </a:rPr>
              <a:t>La Subdirección Técnica de Desarrollo Institucional hace referencia a la construcción de documentos en las siguientes temáticas, en las que se espera la articulación y participación del CDA:</a:t>
            </a:r>
            <a:endParaRPr lang="en-US" sz="1800" dirty="0">
              <a:effectLst/>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10. Recomendaciones </a:t>
            </a:r>
            <a:r>
              <a:rPr lang="es-ES_tradnl" sz="1800" dirty="0">
                <a:effectLst/>
                <a:ea typeface="Arial Unicode MS"/>
              </a:rPr>
              <a:t>para el informe de austeridad del gasto, que hace referencia a la </a:t>
            </a:r>
            <a:r>
              <a:rPr lang="es-ES_tradnl" sz="1800" dirty="0" smtClean="0">
                <a:effectLst/>
                <a:ea typeface="Arial Unicode MS"/>
              </a:rPr>
              <a:t>sugerencia </a:t>
            </a:r>
            <a:r>
              <a:rPr lang="es-ES_tradnl" sz="1800" dirty="0">
                <a:effectLst/>
                <a:ea typeface="Arial Unicode MS"/>
              </a:rPr>
              <a:t>realizada por el equipo técnico de apoyo en el marco del CDA</a:t>
            </a:r>
            <a:r>
              <a:rPr lang="es-ES_tradnl" sz="18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11. Recomendaciones </a:t>
            </a:r>
            <a:r>
              <a:rPr lang="es-ES_tradnl" sz="1800" dirty="0">
                <a:effectLst/>
                <a:ea typeface="Arial Unicode MS"/>
              </a:rPr>
              <a:t>para la elaboración y análisis del informe de evaluación independiente del sistema de control </a:t>
            </a:r>
            <a:r>
              <a:rPr lang="es-ES_tradnl" sz="1800" dirty="0" smtClean="0">
                <a:effectLst/>
                <a:ea typeface="Arial Unicode MS"/>
              </a:rPr>
              <a:t>interno.</a:t>
            </a: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12. Recomendaciones </a:t>
            </a:r>
            <a:r>
              <a:rPr lang="es-ES_tradnl" sz="1800" dirty="0">
                <a:effectLst/>
                <a:ea typeface="Arial Unicode MS"/>
              </a:rPr>
              <a:t>para la consolidación de líneas de defensa en la administración del riesgo</a:t>
            </a:r>
            <a:r>
              <a:rPr lang="es-ES_tradnl" sz="18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13. Recomendaciones </a:t>
            </a:r>
            <a:r>
              <a:rPr lang="es-ES_tradnl" sz="1800" dirty="0">
                <a:effectLst/>
                <a:ea typeface="Arial Unicode MS"/>
              </a:rPr>
              <a:t>para el informe de evaluación por dependencias elaborado desde las oficinas/asesorías de control interno</a:t>
            </a:r>
            <a:r>
              <a:rPr lang="es-ES_tradnl" sz="1800" dirty="0" smtClean="0">
                <a:effectLst/>
                <a:ea typeface="Arial Unicode MS"/>
              </a:rPr>
              <a:t>.</a:t>
            </a:r>
          </a:p>
          <a:p>
            <a:pPr marL="342900" marR="0" lvl="0" indent="-342900" algn="just">
              <a:spcBef>
                <a:spcPts val="0"/>
              </a:spcBef>
              <a:spcAft>
                <a:spcPts val="0"/>
              </a:spcAft>
              <a:buFont typeface="Symbol" panose="05050102010706020507" pitchFamily="18" charset="2"/>
              <a:buChar char=""/>
            </a:pPr>
            <a:endParaRPr lang="en-US" sz="1800" dirty="0">
              <a:effectLst/>
              <a:ea typeface="Times New Roman" panose="02020603050405020304" pitchFamily="18" charset="0"/>
            </a:endParaRPr>
          </a:p>
          <a:p>
            <a:pPr marL="0" marR="0" lvl="0" indent="0" algn="just">
              <a:spcBef>
                <a:spcPts val="0"/>
              </a:spcBef>
              <a:spcAft>
                <a:spcPts val="0"/>
              </a:spcAft>
              <a:buNone/>
            </a:pPr>
            <a:r>
              <a:rPr lang="es-ES_tradnl" sz="1800" dirty="0" smtClean="0">
                <a:effectLst/>
                <a:ea typeface="Arial Unicode MS"/>
              </a:rPr>
              <a:t>14. Recomendaciones </a:t>
            </a:r>
            <a:r>
              <a:rPr lang="es-ES_tradnl" sz="1800" dirty="0">
                <a:effectLst/>
                <a:ea typeface="Arial Unicode MS"/>
              </a:rPr>
              <a:t>para el mejoramiento y sostenibilidad de la línea estratégica en las entidades </a:t>
            </a:r>
            <a:r>
              <a:rPr lang="es-ES_tradnl" sz="1800" dirty="0" smtClean="0">
                <a:effectLst/>
                <a:ea typeface="Arial Unicode MS"/>
              </a:rPr>
              <a:t>distritales</a:t>
            </a:r>
            <a:r>
              <a:rPr lang="es-ES" sz="1800" dirty="0">
                <a:solidFill>
                  <a:srgbClr val="000000"/>
                </a:solidFill>
              </a:rPr>
              <a:t>.</a:t>
            </a:r>
            <a:endParaRPr lang="en-US" sz="3200" dirty="0"/>
          </a:p>
          <a:p>
            <a:pPr marL="0" indent="0">
              <a:buNone/>
            </a:pPr>
            <a:endParaRPr lang="en-US" dirty="0"/>
          </a:p>
        </p:txBody>
      </p:sp>
    </p:spTree>
    <p:extLst>
      <p:ext uri="{BB962C8B-B14F-4D97-AF65-F5344CB8AC3E}">
        <p14:creationId xmlns:p14="http://schemas.microsoft.com/office/powerpoint/2010/main" val="7042553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 xmlns:a16="http://schemas.microsoft.com/office/drawing/2014/main" id="{32A0D9CF-8EFD-4810-B175-26613EFBD0C9}"/>
              </a:ext>
            </a:extLst>
          </p:cNvPr>
          <p:cNvSpPr>
            <a:spLocks noGrp="1"/>
          </p:cNvSpPr>
          <p:nvPr>
            <p:ph type="sldNum" sz="quarter" idx="12"/>
          </p:nvPr>
        </p:nvSpPr>
        <p:spPr/>
        <p:txBody>
          <a:bodyPr/>
          <a:lstStyle/>
          <a:p>
            <a:fld id="{90AD85FB-DBFA-4636-B455-F91114ABC2C6}" type="slidenum">
              <a:rPr lang="es-CO" smtClean="0"/>
              <a:t>7</a:t>
            </a:fld>
            <a:endParaRPr lang="es-CO" dirty="0"/>
          </a:p>
        </p:txBody>
      </p:sp>
      <p:sp>
        <p:nvSpPr>
          <p:cNvPr id="8" name="Text Placeholder 7">
            <a:extLst>
              <a:ext uri="{FF2B5EF4-FFF2-40B4-BE49-F238E27FC236}">
                <a16:creationId xmlns="" xmlns:a16="http://schemas.microsoft.com/office/drawing/2014/main" id="{35323049-9F66-4B8A-ACF6-5ED7D7841F34}"/>
              </a:ext>
            </a:extLst>
          </p:cNvPr>
          <p:cNvSpPr>
            <a:spLocks noGrp="1"/>
          </p:cNvSpPr>
          <p:nvPr>
            <p:ph type="body" sz="quarter" idx="13"/>
          </p:nvPr>
        </p:nvSpPr>
        <p:spPr>
          <a:xfrm>
            <a:off x="295275" y="1918447"/>
            <a:ext cx="11601450" cy="2492188"/>
          </a:xfrm>
        </p:spPr>
        <p:txBody>
          <a:bodyPr>
            <a:normAutofit/>
          </a:bodyPr>
          <a:lstStyle/>
          <a:p>
            <a:pPr marL="0" indent="0" algn="ctr">
              <a:buNone/>
            </a:pPr>
            <a:r>
              <a:rPr lang="es-ES" b="1" i="0" dirty="0">
                <a:solidFill>
                  <a:srgbClr val="000000"/>
                </a:solidFill>
                <a:effectLst/>
                <a:latin typeface="+mj-lt"/>
              </a:rPr>
              <a:t>4. </a:t>
            </a:r>
            <a:r>
              <a:rPr lang="es-ES" b="1" dirty="0">
                <a:solidFill>
                  <a:srgbClr val="000000"/>
                </a:solidFill>
                <a:latin typeface="+mj-lt"/>
              </a:rPr>
              <a:t>Proyecto Auditor</a:t>
            </a:r>
            <a:r>
              <a:rPr lang="es-ES" b="0" i="0" dirty="0">
                <a:solidFill>
                  <a:srgbClr val="000000"/>
                </a:solidFill>
                <a:effectLst/>
                <a:latin typeface="+mj-lt"/>
              </a:rPr>
              <a:t>í</a:t>
            </a:r>
            <a:r>
              <a:rPr lang="es-ES" b="1" dirty="0">
                <a:solidFill>
                  <a:srgbClr val="000000"/>
                </a:solidFill>
                <a:latin typeface="+mj-lt"/>
              </a:rPr>
              <a:t>as cruzadas- implementación de lineamientos de normas internacionales de auditor</a:t>
            </a:r>
            <a:r>
              <a:rPr lang="es-ES" b="0" i="0" dirty="0">
                <a:solidFill>
                  <a:srgbClr val="000000"/>
                </a:solidFill>
                <a:effectLst/>
                <a:latin typeface="+mj-lt"/>
              </a:rPr>
              <a:t>í</a:t>
            </a:r>
            <a:r>
              <a:rPr lang="es-ES" b="1" dirty="0">
                <a:solidFill>
                  <a:srgbClr val="000000"/>
                </a:solidFill>
                <a:latin typeface="+mj-lt"/>
              </a:rPr>
              <a:t>a</a:t>
            </a:r>
            <a:r>
              <a:rPr lang="es-ES" dirty="0">
                <a:solidFill>
                  <a:srgbClr val="000000"/>
                </a:solidFill>
                <a:latin typeface="+mj-lt"/>
              </a:rPr>
              <a:t>.</a:t>
            </a:r>
            <a:endParaRPr lang="es-ES" b="1" i="0" dirty="0">
              <a:solidFill>
                <a:srgbClr val="000000"/>
              </a:solidFill>
              <a:effectLst/>
              <a:latin typeface="+mj-lt"/>
            </a:endParaRPr>
          </a:p>
          <a:p>
            <a:pPr marL="0" indent="0" algn="just">
              <a:buNone/>
            </a:pPr>
            <a:endParaRPr lang="es-ES" sz="2400" dirty="0">
              <a:solidFill>
                <a:srgbClr val="000000"/>
              </a:solidFill>
              <a:latin typeface="inherit"/>
            </a:endParaRPr>
          </a:p>
          <a:p>
            <a:pPr marL="0" marR="0" indent="0" algn="ctr">
              <a:spcBef>
                <a:spcPts val="0"/>
              </a:spcBef>
              <a:spcAft>
                <a:spcPts val="0"/>
              </a:spcAft>
              <a:buNone/>
            </a:pPr>
            <a:endParaRPr lang="en-US" dirty="0">
              <a:effectLst/>
              <a:ea typeface="Times New Roman" panose="02020603050405020304" pitchFamily="18" charset="0"/>
            </a:endParaRPr>
          </a:p>
          <a:p>
            <a:pPr marL="342900" marR="0" lvl="0" indent="-342900" algn="ctr">
              <a:spcBef>
                <a:spcPts val="0"/>
              </a:spcBef>
              <a:spcAft>
                <a:spcPts val="0"/>
              </a:spcAft>
              <a:buFont typeface="Symbol" panose="05050102010706020507" pitchFamily="18" charset="2"/>
              <a:buChar char=""/>
            </a:pPr>
            <a:r>
              <a:rPr lang="es-CO" i="0" dirty="0" smtClean="0">
                <a:solidFill>
                  <a:srgbClr val="000000"/>
                </a:solidFill>
              </a:rPr>
              <a:t>Presentación </a:t>
            </a:r>
            <a:r>
              <a:rPr lang="en-US" i="0" dirty="0" smtClean="0">
                <a:solidFill>
                  <a:srgbClr val="000000"/>
                </a:solidFill>
              </a:rPr>
              <a:t>ERU </a:t>
            </a:r>
            <a:r>
              <a:rPr lang="en-US" i="0" dirty="0">
                <a:solidFill>
                  <a:srgbClr val="000000"/>
                </a:solidFill>
              </a:rPr>
              <a:t>(</a:t>
            </a:r>
            <a:r>
              <a:rPr lang="en-US" i="0" dirty="0" smtClean="0">
                <a:solidFill>
                  <a:srgbClr val="000000"/>
                </a:solidFill>
              </a:rPr>
              <a:t>Janeth Mahecha </a:t>
            </a:r>
            <a:r>
              <a:rPr lang="en-US" i="0" dirty="0">
                <a:solidFill>
                  <a:srgbClr val="000000"/>
                </a:solidFill>
              </a:rPr>
              <a:t>Villalba)</a:t>
            </a:r>
            <a:endParaRPr lang="es-ES" i="0" dirty="0">
              <a:solidFill>
                <a:srgbClr val="000000"/>
              </a:solidFill>
              <a:effectLst/>
            </a:endParaRPr>
          </a:p>
          <a:p>
            <a:pPr marL="0" indent="0" algn="just">
              <a:buNone/>
            </a:pPr>
            <a:endParaRPr lang="en-US" sz="3200" dirty="0"/>
          </a:p>
          <a:p>
            <a:pPr marL="0" indent="0">
              <a:buNone/>
            </a:pPr>
            <a:endParaRPr lang="en-US" dirty="0"/>
          </a:p>
          <a:p>
            <a:pPr marL="0" indent="0" algn="ctr">
              <a:buNone/>
            </a:pPr>
            <a:endParaRPr lang="en-US" sz="4400" b="1" dirty="0"/>
          </a:p>
        </p:txBody>
      </p:sp>
    </p:spTree>
    <p:extLst>
      <p:ext uri="{BB962C8B-B14F-4D97-AF65-F5344CB8AC3E}">
        <p14:creationId xmlns:p14="http://schemas.microsoft.com/office/powerpoint/2010/main" val="6068186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CuadroTexto"/>
          <p:cNvSpPr txBox="1">
            <a:spLocks noChangeArrowheads="1"/>
          </p:cNvSpPr>
          <p:nvPr/>
        </p:nvSpPr>
        <p:spPr bwMode="auto">
          <a:xfrm>
            <a:off x="1109445" y="771999"/>
            <a:ext cx="968237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altLang="es-ES" sz="2000"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Proyecto </a:t>
            </a:r>
            <a:r>
              <a:rPr kumimoji="0" lang="es-ES" altLang="es-ES" sz="2000" b="1" i="0" u="none" strike="noStrike" kern="1200" cap="none" spc="0" normalizeH="0" baseline="0" noProof="0" dirty="0">
                <a:ln>
                  <a:noFill/>
                </a:ln>
                <a:effectLst/>
                <a:uLnTx/>
                <a:uFillTx/>
                <a:latin typeface="GillSans" pitchFamily="34" charset="0"/>
                <a:ea typeface="+mn-ea"/>
                <a:cs typeface="Arial" panose="020B0604020202020204" pitchFamily="34" charset="0"/>
              </a:rPr>
              <a:t>Auditorías Cruzadas para verificar el avance en la </a:t>
            </a:r>
            <a:r>
              <a:rPr kumimoji="0" lang="es-ES" altLang="es-ES" sz="2000"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Implementación </a:t>
            </a:r>
            <a:r>
              <a:rPr kumimoji="0" lang="es-ES" altLang="es-ES" sz="2000" b="1" i="0" u="none" strike="noStrike" kern="1200" cap="none" spc="0" normalizeH="0" baseline="0" noProof="0" dirty="0">
                <a:ln>
                  <a:noFill/>
                </a:ln>
                <a:effectLst/>
                <a:uLnTx/>
                <a:uFillTx/>
                <a:latin typeface="GillSans" pitchFamily="34" charset="0"/>
                <a:ea typeface="+mn-ea"/>
                <a:cs typeface="Arial" panose="020B0604020202020204" pitchFamily="34" charset="0"/>
              </a:rPr>
              <a:t>de las </a:t>
            </a:r>
            <a:r>
              <a:rPr kumimoji="0" lang="es-ES" altLang="es-ES" sz="2000"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Normas </a:t>
            </a:r>
            <a:r>
              <a:rPr kumimoji="0" lang="es-ES" altLang="es-ES" sz="2000" b="1" i="0" u="none" strike="noStrike" kern="1200" cap="none" spc="0" normalizeH="0" baseline="0" noProof="0" dirty="0">
                <a:ln>
                  <a:noFill/>
                </a:ln>
                <a:effectLst/>
                <a:uLnTx/>
                <a:uFillTx/>
                <a:latin typeface="GillSans" pitchFamily="34" charset="0"/>
                <a:ea typeface="+mn-ea"/>
                <a:cs typeface="Arial" panose="020B0604020202020204" pitchFamily="34" charset="0"/>
              </a:rPr>
              <a:t>del Marco Internacional de Auditoría Interna</a:t>
            </a:r>
          </a:p>
        </p:txBody>
      </p:sp>
      <p:sp>
        <p:nvSpPr>
          <p:cNvPr id="5" name="Rectángulo 1">
            <a:extLst>
              <a:ext uri="{FF2B5EF4-FFF2-40B4-BE49-F238E27FC236}">
                <a16:creationId xmlns="" xmlns:a16="http://schemas.microsoft.com/office/drawing/2014/main" id="{53754CC1-D8C0-4AE9-A8C9-561AEFDE9B58}"/>
              </a:ext>
            </a:extLst>
          </p:cNvPr>
          <p:cNvSpPr>
            <a:spLocks noChangeArrowheads="1"/>
          </p:cNvSpPr>
          <p:nvPr/>
        </p:nvSpPr>
        <p:spPr bwMode="auto">
          <a:xfrm>
            <a:off x="283334" y="2035927"/>
            <a:ext cx="10908405"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2000" b="1" i="0" u="none" strike="noStrike" kern="1200" cap="none" spc="0" normalizeH="0" baseline="0" noProof="0" dirty="0" smtClean="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2000" b="1" i="0" u="none" strike="noStrike" kern="1200" cap="none" spc="0" normalizeH="0" baseline="0" noProof="0" dirty="0" smtClean="0">
                <a:ln>
                  <a:noFill/>
                </a:ln>
                <a:solidFill>
                  <a:srgbClr val="212529"/>
                </a:solidFill>
                <a:effectLst/>
                <a:uLnTx/>
                <a:uFillTx/>
                <a:latin typeface="Lora"/>
                <a:ea typeface="+mn-ea"/>
                <a:cs typeface="+mn-cs"/>
              </a:rPr>
              <a:t>Objetivo</a:t>
            </a:r>
            <a:r>
              <a:rPr kumimoji="0" lang="es-MX" altLang="es-CO" sz="2000" b="1" i="0" u="none" strike="noStrike" kern="1200" cap="none" spc="0" normalizeH="0" baseline="0" noProof="0" dirty="0">
                <a:ln>
                  <a:noFill/>
                </a:ln>
                <a:solidFill>
                  <a:srgbClr val="212529"/>
                </a:solidFill>
                <a:effectLst/>
                <a:uLnTx/>
                <a:uFillTx/>
                <a:latin typeface="Lora"/>
                <a:ea typeface="+mn-ea"/>
                <a:cs typeface="+mn-cs"/>
              </a:rPr>
              <a:t>:</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2000" b="1"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Verificar el grado de acercamiento de los equipos de auditoría, de las Oficinas de Control Interno seleccionadas, al cumplimiento de las Normas de Atributos y Desempeño del Marco Internacional para el Ejercicio Profesional de la Auditoría Interna del Instituto Internacional de Auditores</a:t>
            </a:r>
            <a:r>
              <a:rPr kumimoji="0" lang="es-MX" altLang="es-CO" sz="1800" b="0" i="0" u="none" strike="noStrike" kern="1200" cap="none" spc="0" normalizeH="0" baseline="0" noProof="0" dirty="0" smtClean="0">
                <a:ln>
                  <a:noFill/>
                </a:ln>
                <a:solidFill>
                  <a:srgbClr val="212529"/>
                </a:solidFill>
                <a:effectLst/>
                <a:uLnTx/>
                <a:uFillTx/>
                <a:latin typeface="Lora"/>
                <a:ea typeface="+mn-ea"/>
                <a:cs typeface="+mn-cs"/>
              </a:rPr>
              <a:t>.</a:t>
            </a:r>
          </a:p>
          <a:p>
            <a:pPr marL="0" marR="0" lvl="0" indent="0" algn="just" defTabSz="914400" rtl="0" eaLnBrk="1" fontAlgn="auto" latinLnBrk="0" hangingPunct="1">
              <a:lnSpc>
                <a:spcPct val="100000"/>
              </a:lnSpc>
              <a:spcBef>
                <a:spcPct val="0"/>
              </a:spcBef>
              <a:spcAft>
                <a:spcPts val="0"/>
              </a:spcAft>
              <a:buClrTx/>
              <a:buSzTx/>
              <a:buFontTx/>
              <a:buNone/>
              <a:tabLst/>
              <a:defRPr/>
            </a:pPr>
            <a:endParaRPr lang="es-MX" altLang="es-CO" sz="2000" dirty="0">
              <a:solidFill>
                <a:srgbClr val="212529"/>
              </a:solidFill>
              <a:latin typeface="Lora"/>
            </a:endParaRP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2000" b="0" i="0" u="none" strike="noStrike" kern="1200" cap="none" spc="0" normalizeH="0" baseline="0" noProof="0" dirty="0">
              <a:ln>
                <a:noFill/>
              </a:ln>
              <a:solidFill>
                <a:srgbClr val="212529"/>
              </a:solidFill>
              <a:effectLst/>
              <a:uLnTx/>
              <a:uFillTx/>
              <a:latin typeface="Lora"/>
              <a:ea typeface="+mn-ea"/>
              <a:cs typeface="+mn-cs"/>
            </a:endParaRPr>
          </a:p>
        </p:txBody>
      </p:sp>
    </p:spTree>
    <p:extLst>
      <p:ext uri="{BB962C8B-B14F-4D97-AF65-F5344CB8AC3E}">
        <p14:creationId xmlns:p14="http://schemas.microsoft.com/office/powerpoint/2010/main" val="1916057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CuadroTexto"/>
          <p:cNvSpPr txBox="1">
            <a:spLocks noChangeArrowheads="1"/>
          </p:cNvSpPr>
          <p:nvPr/>
        </p:nvSpPr>
        <p:spPr bwMode="auto">
          <a:xfrm>
            <a:off x="1159099" y="645597"/>
            <a:ext cx="899362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altLang="es-ES" b="1" i="0" u="none" strike="noStrike" kern="1200" cap="none" spc="0" normalizeH="0" baseline="0" noProof="0" dirty="0" smtClean="0">
                <a:ln>
                  <a:noFill/>
                </a:ln>
                <a:effectLst/>
                <a:uLnTx/>
                <a:uFillTx/>
                <a:latin typeface="GillSans" pitchFamily="34" charset="0"/>
                <a:ea typeface="+mn-ea"/>
                <a:cs typeface="Arial" panose="020B0604020202020204" pitchFamily="34" charset="0"/>
              </a:rPr>
              <a:t>Proyecto </a:t>
            </a:r>
            <a:r>
              <a:rPr kumimoji="0" lang="es-ES" altLang="es-ES" b="1" i="0" u="none" strike="noStrike" kern="1200" cap="none" spc="0" normalizeH="0" baseline="0" noProof="0" dirty="0">
                <a:ln>
                  <a:noFill/>
                </a:ln>
                <a:effectLst/>
                <a:uLnTx/>
                <a:uFillTx/>
                <a:latin typeface="GillSans" pitchFamily="34" charset="0"/>
                <a:ea typeface="+mn-ea"/>
                <a:cs typeface="Arial" panose="020B0604020202020204" pitchFamily="34" charset="0"/>
              </a:rPr>
              <a:t>Auditorías Cruzadas para verificar el avance en la implementación de las normas del Marco Internacional de Auditoría Interna</a:t>
            </a:r>
          </a:p>
        </p:txBody>
      </p:sp>
      <p:sp>
        <p:nvSpPr>
          <p:cNvPr id="5" name="Rectángulo 1">
            <a:extLst>
              <a:ext uri="{FF2B5EF4-FFF2-40B4-BE49-F238E27FC236}">
                <a16:creationId xmlns="" xmlns:a16="http://schemas.microsoft.com/office/drawing/2014/main" id="{53754CC1-D8C0-4AE9-A8C9-561AEFDE9B58}"/>
              </a:ext>
            </a:extLst>
          </p:cNvPr>
          <p:cNvSpPr>
            <a:spLocks noChangeArrowheads="1"/>
          </p:cNvSpPr>
          <p:nvPr/>
        </p:nvSpPr>
        <p:spPr bwMode="auto">
          <a:xfrm>
            <a:off x="767312" y="1861058"/>
            <a:ext cx="9973669"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1" i="0" u="none" strike="noStrike" kern="1200" cap="none" spc="0" normalizeH="0" baseline="0" noProof="0" dirty="0">
                <a:ln>
                  <a:noFill/>
                </a:ln>
                <a:solidFill>
                  <a:srgbClr val="212529"/>
                </a:solidFill>
                <a:effectLst/>
                <a:uLnTx/>
                <a:uFillTx/>
                <a:latin typeface="Lora"/>
                <a:ea typeface="+mn-ea"/>
                <a:cs typeface="+mn-cs"/>
              </a:rPr>
              <a:t>Alcance:</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Realizar revisión del cumplimiento de las normas de Atributos y Desempeño en la vigencia 2020 y lo corrido de la vigencia 2021.</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Las Entidades seleccionadas son: </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1800" b="0" i="0" u="none" strike="noStrike" kern="1200" cap="none" spc="0" normalizeH="0" baseline="0" noProof="0" dirty="0">
              <a:ln>
                <a:noFill/>
              </a:ln>
              <a:solidFill>
                <a:srgbClr val="212529"/>
              </a:solidFill>
              <a:effectLst/>
              <a:uLnTx/>
              <a:uFillTx/>
              <a:latin typeface="Lora"/>
              <a:ea typeface="+mn-ea"/>
              <a:cs typeface="+mn-cs"/>
            </a:endParaRPr>
          </a:p>
          <a:p>
            <a:pPr marL="457200" marR="0" lvl="0" indent="-457200" algn="just" defTabSz="914400" rtl="0" eaLnBrk="1" fontAlgn="auto" latinLnBrk="0" hangingPunct="1">
              <a:lnSpc>
                <a:spcPct val="100000"/>
              </a:lnSpc>
              <a:spcBef>
                <a:spcPct val="0"/>
              </a:spcBef>
              <a:spcAft>
                <a:spcPts val="0"/>
              </a:spcAft>
              <a:buClrTx/>
              <a:buSzTx/>
              <a:buFont typeface="+mj-lt"/>
              <a:buAutoNum type="arabicPeriod"/>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Orquesta Filarmónica de Bogotá (OFB)</a:t>
            </a:r>
          </a:p>
          <a:p>
            <a:pPr marL="457200" marR="0" lvl="0" indent="-457200" algn="just" defTabSz="914400" rtl="0" eaLnBrk="1" fontAlgn="auto" latinLnBrk="0" hangingPunct="1">
              <a:lnSpc>
                <a:spcPct val="100000"/>
              </a:lnSpc>
              <a:spcBef>
                <a:spcPct val="0"/>
              </a:spcBef>
              <a:spcAft>
                <a:spcPts val="0"/>
              </a:spcAft>
              <a:buClrTx/>
              <a:buSzTx/>
              <a:buFont typeface="+mj-lt"/>
              <a:buAutoNum type="arabicPeriod"/>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Canal Capital.</a:t>
            </a:r>
          </a:p>
          <a:p>
            <a:pPr marL="457200" marR="0" lvl="0" indent="-457200" algn="just" defTabSz="914400" rtl="0" eaLnBrk="1" fontAlgn="auto" latinLnBrk="0" hangingPunct="1">
              <a:lnSpc>
                <a:spcPct val="100000"/>
              </a:lnSpc>
              <a:spcBef>
                <a:spcPct val="0"/>
              </a:spcBef>
              <a:spcAft>
                <a:spcPts val="0"/>
              </a:spcAft>
              <a:buClrTx/>
              <a:buSzTx/>
              <a:buFont typeface="+mj-lt"/>
              <a:buAutoNum type="arabicPeriod"/>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Secretaría Distrital de la Mujer.</a:t>
            </a:r>
          </a:p>
          <a:p>
            <a:pPr marL="457200" marR="0" lvl="0" indent="-457200" algn="just" defTabSz="914400" rtl="0" eaLnBrk="1" fontAlgn="auto" latinLnBrk="0" hangingPunct="1">
              <a:lnSpc>
                <a:spcPct val="100000"/>
              </a:lnSpc>
              <a:spcBef>
                <a:spcPct val="0"/>
              </a:spcBef>
              <a:spcAft>
                <a:spcPts val="0"/>
              </a:spcAft>
              <a:buClrTx/>
              <a:buSzTx/>
              <a:buFont typeface="+mj-lt"/>
              <a:buAutoNum type="arabicPeriod"/>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Secretaría Jurídica Distrital.</a:t>
            </a:r>
          </a:p>
          <a:p>
            <a:pPr marL="457200" marR="0" lvl="0" indent="-457200" algn="just" defTabSz="914400" rtl="0" eaLnBrk="1" fontAlgn="auto" latinLnBrk="0" hangingPunct="1">
              <a:lnSpc>
                <a:spcPct val="100000"/>
              </a:lnSpc>
              <a:spcBef>
                <a:spcPct val="0"/>
              </a:spcBef>
              <a:spcAft>
                <a:spcPts val="0"/>
              </a:spcAft>
              <a:buClrTx/>
              <a:buSzTx/>
              <a:buFont typeface="+mj-lt"/>
              <a:buAutoNum type="arabicPeriod"/>
              <a:tabLst/>
              <a:defRPr/>
            </a:pPr>
            <a:r>
              <a:rPr kumimoji="0" lang="es-MX" altLang="es-CO" sz="1800" b="0" i="0" u="none" strike="noStrike" kern="1200" cap="none" spc="0" normalizeH="0" baseline="0" noProof="0" dirty="0">
                <a:ln>
                  <a:noFill/>
                </a:ln>
                <a:solidFill>
                  <a:srgbClr val="212529"/>
                </a:solidFill>
                <a:effectLst/>
                <a:uLnTx/>
                <a:uFillTx/>
                <a:latin typeface="Lora"/>
                <a:ea typeface="+mn-ea"/>
                <a:cs typeface="+mn-cs"/>
              </a:rPr>
              <a:t>Empresa de Renovación y Desarrollo Urbano de Bogotá (ERU)</a:t>
            </a:r>
          </a:p>
          <a:p>
            <a:pPr marL="0" marR="0" lvl="0" indent="0" algn="just" defTabSz="914400" rtl="0" eaLnBrk="1" fontAlgn="auto" latinLnBrk="0" hangingPunct="1">
              <a:lnSpc>
                <a:spcPct val="100000"/>
              </a:lnSpc>
              <a:spcBef>
                <a:spcPct val="0"/>
              </a:spcBef>
              <a:spcAft>
                <a:spcPts val="0"/>
              </a:spcAft>
              <a:buClrTx/>
              <a:buSzTx/>
              <a:buFontTx/>
              <a:buNone/>
              <a:tabLst/>
              <a:defRPr/>
            </a:pPr>
            <a:endParaRPr kumimoji="0" lang="es-MX" altLang="es-CO" sz="2000" b="0" i="0" u="none" strike="noStrike" kern="1200" cap="none" spc="0" normalizeH="0" baseline="0" noProof="0" dirty="0">
              <a:ln>
                <a:noFill/>
              </a:ln>
              <a:solidFill>
                <a:srgbClr val="212529"/>
              </a:solidFill>
              <a:effectLst/>
              <a:uLnTx/>
              <a:uFillTx/>
              <a:latin typeface="Lora"/>
              <a:ea typeface="+mn-ea"/>
              <a:cs typeface="+mn-cs"/>
            </a:endParaRPr>
          </a:p>
        </p:txBody>
      </p:sp>
    </p:spTree>
    <p:extLst>
      <p:ext uri="{BB962C8B-B14F-4D97-AF65-F5344CB8AC3E}">
        <p14:creationId xmlns:p14="http://schemas.microsoft.com/office/powerpoint/2010/main" val="250276965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cion_fondo_blanco">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Diseño personalizado">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3565</TotalTime>
  <Words>1105</Words>
  <Application>Microsoft Office PowerPoint</Application>
  <PresentationFormat>Personalizado</PresentationFormat>
  <Paragraphs>289</Paragraphs>
  <Slides>17</Slides>
  <Notes>1</Notes>
  <HiddenSlides>0</HiddenSlides>
  <MMClips>0</MMClips>
  <ScaleCrop>false</ScaleCrop>
  <HeadingPairs>
    <vt:vector size="4" baseType="variant">
      <vt:variant>
        <vt:lpstr>Tema</vt:lpstr>
      </vt:variant>
      <vt:variant>
        <vt:i4>2</vt:i4>
      </vt:variant>
      <vt:variant>
        <vt:lpstr>Títulos de diapositiva</vt:lpstr>
      </vt:variant>
      <vt:variant>
        <vt:i4>17</vt:i4>
      </vt:variant>
    </vt:vector>
  </HeadingPairs>
  <TitlesOfParts>
    <vt:vector size="19" baseType="lpstr">
      <vt:lpstr>Presentacion_fondo_blanco</vt:lpstr>
      <vt:lpstr>2_Diseño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Proyecto Fenecimiento de la Cuenta 48 Entidades del Distrito  Resultados Auditorias Regularidad vigencia 2019 a 31 de Diciembre 2020</vt:lpstr>
      <vt:lpstr>Proyecto Fenecimiento de la Cuenta 48 Entidades del Distrito  Resultados Auditorias Regularidad vigencia 2019 a 31 de Diciembre 2020</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Kattia Jeaneth Pinzon Franco</dc:creator>
  <cp:lastModifiedBy>sulma esperanza avendaño muñoz</cp:lastModifiedBy>
  <cp:revision>275</cp:revision>
  <dcterms:created xsi:type="dcterms:W3CDTF">2019-01-09T20:17:15Z</dcterms:created>
  <dcterms:modified xsi:type="dcterms:W3CDTF">2021-02-25T22:46:12Z</dcterms:modified>
</cp:coreProperties>
</file>