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89" r:id="rId2"/>
    <p:sldId id="286" r:id="rId3"/>
    <p:sldId id="291" r:id="rId4"/>
    <p:sldId id="308" r:id="rId5"/>
    <p:sldId id="309" r:id="rId6"/>
    <p:sldId id="310" r:id="rId7"/>
    <p:sldId id="305" r:id="rId8"/>
    <p:sldId id="312" r:id="rId9"/>
    <p:sldId id="313" r:id="rId10"/>
    <p:sldId id="303" r:id="rId11"/>
    <p:sldId id="314" r:id="rId12"/>
    <p:sldId id="343" r:id="rId13"/>
    <p:sldId id="344" r:id="rId14"/>
    <p:sldId id="345" r:id="rId15"/>
    <p:sldId id="346" r:id="rId16"/>
    <p:sldId id="347" r:id="rId17"/>
    <p:sldId id="348" r:id="rId18"/>
    <p:sldId id="349" r:id="rId19"/>
    <p:sldId id="350" r:id="rId20"/>
    <p:sldId id="338" r:id="rId21"/>
    <p:sldId id="336" r:id="rId22"/>
    <p:sldId id="323" r:id="rId23"/>
    <p:sldId id="337" r:id="rId24"/>
    <p:sldId id="341" r:id="rId25"/>
    <p:sldId id="340" r:id="rId26"/>
    <p:sldId id="351" r:id="rId27"/>
    <p:sldId id="332" r:id="rId28"/>
    <p:sldId id="342"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B82C468-E493-4928-8220-5B0CA61C786B}">
          <p14:sldIdLst>
            <p14:sldId id="289"/>
            <p14:sldId id="286"/>
            <p14:sldId id="291"/>
            <p14:sldId id="308"/>
            <p14:sldId id="309"/>
            <p14:sldId id="310"/>
            <p14:sldId id="305"/>
            <p14:sldId id="312"/>
            <p14:sldId id="313"/>
            <p14:sldId id="303"/>
            <p14:sldId id="314"/>
            <p14:sldId id="343"/>
            <p14:sldId id="344"/>
            <p14:sldId id="345"/>
            <p14:sldId id="346"/>
            <p14:sldId id="347"/>
            <p14:sldId id="348"/>
            <p14:sldId id="349"/>
            <p14:sldId id="350"/>
          </p14:sldIdLst>
        </p14:section>
        <p14:section name="Sección sin título" id="{9EE9BF0D-1B5F-4016-A9BA-8BBD0C28A0B2}">
          <p14:sldIdLst>
            <p14:sldId id="338"/>
            <p14:sldId id="336"/>
            <p14:sldId id="323"/>
            <p14:sldId id="337"/>
            <p14:sldId id="341"/>
            <p14:sldId id="340"/>
            <p14:sldId id="351"/>
            <p14:sldId id="332"/>
            <p14:sldId id="342"/>
            <p14:sldId id="290"/>
          </p14:sldIdLst>
        </p14:section>
      </p14:sectionLst>
    </p:ex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A0000"/>
    <a:srgbClr val="580000"/>
    <a:srgbClr val="B3A2C6"/>
    <a:srgbClr val="570140"/>
    <a:srgbClr val="A3C5C6"/>
    <a:srgbClr val="213315"/>
    <a:srgbClr val="55FFFF"/>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73" d="100"/>
          <a:sy n="73" d="100"/>
        </p:scale>
        <p:origin x="6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Documents\Trabajo%20en%20casa\Encuesta%20SCI%202021\Tabulaci&#243;n%20y%20an&#225;lisis%20componentes%20Marcel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ysClr val="windowText" lastClr="000000"/>
                </a:solidFill>
                <a:latin typeface="+mn-lt"/>
                <a:ea typeface="+mn-ea"/>
                <a:cs typeface="+mn-cs"/>
              </a:defRPr>
            </a:pPr>
            <a:r>
              <a:rPr lang="en-US" sz="1300" b="1" dirty="0">
                <a:solidFill>
                  <a:sysClr val="windowText" lastClr="000000"/>
                </a:solidFill>
              </a:rPr>
              <a:t>COMPONENTE ACTIVIDADES</a:t>
            </a:r>
            <a:r>
              <a:rPr lang="en-US" sz="1300" b="1" baseline="0" dirty="0">
                <a:solidFill>
                  <a:sysClr val="windowText" lastClr="000000"/>
                </a:solidFill>
              </a:rPr>
              <a:t> DE CONTROL</a:t>
            </a:r>
            <a:endParaRPr lang="en-US" sz="1300"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lgn="ctr">
            <a:defRPr sz="1400" b="0" i="0" u="none" strike="noStrike" kern="1200" spc="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230945345390431E-3"/>
          <c:y val="0.3019833067322536"/>
          <c:w val="0.85205757607143173"/>
          <c:h val="0.5909872544894539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B8D-40B3-97FC-50C525573FC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B8D-40B3-97FC-50C525573FC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B8D-40B3-97FC-50C525573FC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B8D-40B3-97FC-50C525573FC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B8D-40B3-97FC-50C525573FC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B8D-40B3-97FC-50C525573FCF}"/>
              </c:ext>
            </c:extLst>
          </c:dPt>
          <c:dLbls>
            <c:dLbl>
              <c:idx val="2"/>
              <c:layout>
                <c:manualLayout>
                  <c:x val="-4.730531855639207E-2"/>
                  <c:y val="1.81667330980578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B8D-40B3-97FC-50C525573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'ACTIVIDADES DE CONTROL'!$A$191:$A$196</c:f>
              <c:strCache>
                <c:ptCount val="6"/>
                <c:pt idx="0">
                  <c:v>No sabe </c:v>
                </c:pt>
                <c:pt idx="1">
                  <c:v>No cumple</c:v>
                </c:pt>
                <c:pt idx="2">
                  <c:v>Se cumple insatisfactoriamente</c:v>
                </c:pt>
                <c:pt idx="3">
                  <c:v>Se cumple aceptablemente</c:v>
                </c:pt>
                <c:pt idx="4">
                  <c:v>Se cumple plenamente</c:v>
                </c:pt>
                <c:pt idx="5">
                  <c:v>Otro</c:v>
                </c:pt>
              </c:strCache>
            </c:strRef>
          </c:cat>
          <c:val>
            <c:numRef>
              <c:f>'ACTIVIDADES DE CONTROL'!$B$191:$B$196</c:f>
              <c:numCache>
                <c:formatCode>0%</c:formatCode>
                <c:ptCount val="6"/>
                <c:pt idx="0">
                  <c:v>0.13</c:v>
                </c:pt>
                <c:pt idx="1">
                  <c:v>0.02</c:v>
                </c:pt>
                <c:pt idx="2">
                  <c:v>0.05</c:v>
                </c:pt>
                <c:pt idx="3">
                  <c:v>0.34</c:v>
                </c:pt>
                <c:pt idx="4">
                  <c:v>0.44</c:v>
                </c:pt>
                <c:pt idx="5">
                  <c:v>0.02</c:v>
                </c:pt>
              </c:numCache>
            </c:numRef>
          </c:val>
          <c:extLst>
            <c:ext xmlns:c16="http://schemas.microsoft.com/office/drawing/2014/chart" uri="{C3380CC4-5D6E-409C-BE32-E72D297353CC}">
              <c16:uniqueId val="{0000000C-EB8D-40B3-97FC-50C525573FC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8311837790867935"/>
          <c:y val="0.23905867064374614"/>
          <c:w val="0.29825350497118641"/>
          <c:h val="0.7184269617072647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solidFill>
        <a:schemeClr val="bg2">
          <a:lumMod val="9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solidFill>
                  <a:sysClr val="windowText" lastClr="000000"/>
                </a:solidFill>
              </a:rPr>
              <a:t>VALORACIÓN</a:t>
            </a:r>
            <a:r>
              <a:rPr lang="en-US" b="1" baseline="0" dirty="0">
                <a:solidFill>
                  <a:sysClr val="windowText" lastClr="000000"/>
                </a:solidFill>
              </a:rPr>
              <a:t> COMPONENTE ACTIVIDADES DE CONTROL</a:t>
            </a:r>
            <a:endParaRPr lang="en-US"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284190390659411"/>
          <c:w val="0.90208333333333335"/>
          <c:h val="0.6199642186755838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7FE-4EFE-B467-EF81D9CFE0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7FE-4EFE-B467-EF81D9CFE0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7FE-4EFE-B467-EF81D9CFE07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7FE-4EFE-B467-EF81D9CFE070}"/>
              </c:ext>
            </c:extLst>
          </c:dPt>
          <c:dLbls>
            <c:dLbl>
              <c:idx val="1"/>
              <c:layout>
                <c:manualLayout>
                  <c:x val="-4.9241633858267637E-2"/>
                  <c:y val="1.44132276776040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FE-4EFE-B467-EF81D9CFE0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'ACTIVIDADES DE CONTROL'!$B$204:$B$207</c:f>
              <c:strCache>
                <c:ptCount val="4"/>
                <c:pt idx="0">
                  <c:v>Inadecuado</c:v>
                </c:pt>
                <c:pt idx="1">
                  <c:v>Deficiente</c:v>
                </c:pt>
                <c:pt idx="2">
                  <c:v>Satisfactorio</c:v>
                </c:pt>
                <c:pt idx="3">
                  <c:v>Adecuado</c:v>
                </c:pt>
              </c:strCache>
            </c:strRef>
          </c:cat>
          <c:val>
            <c:numRef>
              <c:f>'ACTIVIDADES DE CONTROL'!$C$204:$C$207</c:f>
              <c:numCache>
                <c:formatCode>0%</c:formatCode>
                <c:ptCount val="4"/>
                <c:pt idx="0">
                  <c:v>0.17</c:v>
                </c:pt>
                <c:pt idx="1">
                  <c:v>0.05</c:v>
                </c:pt>
                <c:pt idx="2">
                  <c:v>0.34</c:v>
                </c:pt>
                <c:pt idx="3">
                  <c:v>0.44</c:v>
                </c:pt>
              </c:numCache>
            </c:numRef>
          </c:val>
          <c:extLst>
            <c:ext xmlns:c16="http://schemas.microsoft.com/office/drawing/2014/chart" uri="{C3380CC4-5D6E-409C-BE32-E72D297353CC}">
              <c16:uniqueId val="{00000008-27FE-4EFE-B467-EF81D9CFE07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4315600393700787"/>
          <c:y val="0.30905792628689133"/>
          <c:w val="0.20327132545931759"/>
          <c:h val="0.4162232539821361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2">
          <a:lumMod val="90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solidFill>
                  <a:sysClr val="windowText" lastClr="000000"/>
                </a:solidFill>
              </a:rPr>
              <a:t>COMPONENTE INFORMACIÓN Y COMUNICACIÓN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9033759093830763"/>
          <c:w val="0.87816712423601195"/>
          <c:h val="0.5109924393661917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F33-4E4D-B57C-E3DEC14F701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F33-4E4D-B57C-E3DEC14F701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F33-4E4D-B57C-E3DEC14F701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F33-4E4D-B57C-E3DEC14F701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F33-4E4D-B57C-E3DEC14F701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F33-4E4D-B57C-E3DEC14F7017}"/>
              </c:ext>
            </c:extLst>
          </c:dPt>
          <c:dLbls>
            <c:dLbl>
              <c:idx val="1"/>
              <c:layout>
                <c:manualLayout>
                  <c:x val="-1.6902818393377993E-2"/>
                  <c:y val="-1.08697497400311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33-4E4D-B57C-E3DEC14F7017}"/>
                </c:ext>
              </c:extLst>
            </c:dLbl>
            <c:dLbl>
              <c:idx val="2"/>
              <c:layout>
                <c:manualLayout>
                  <c:x val="-4.6020724865199807E-2"/>
                  <c:y val="3.20205042185565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F33-4E4D-B57C-E3DEC14F7017}"/>
                </c:ext>
              </c:extLst>
            </c:dLbl>
            <c:dLbl>
              <c:idx val="5"/>
              <c:layout>
                <c:manualLayout>
                  <c:x val="2.5719539336940149E-2"/>
                  <c:y val="6.27114057637667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F33-4E4D-B57C-E3DEC14F70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'INFORMACIÓN Y COMUNICACIÓN'!$A$177:$A$182</c:f>
              <c:strCache>
                <c:ptCount val="6"/>
                <c:pt idx="0">
                  <c:v>No sabe </c:v>
                </c:pt>
                <c:pt idx="1">
                  <c:v>No cumple</c:v>
                </c:pt>
                <c:pt idx="2">
                  <c:v>Se cumple insatisfactoriamente</c:v>
                </c:pt>
                <c:pt idx="3">
                  <c:v>Se cumple aceptablemente</c:v>
                </c:pt>
                <c:pt idx="4">
                  <c:v>Se cumple plenamente</c:v>
                </c:pt>
                <c:pt idx="5">
                  <c:v>Otro</c:v>
                </c:pt>
              </c:strCache>
            </c:strRef>
          </c:cat>
          <c:val>
            <c:numRef>
              <c:f>'INFORMACIÓN Y COMUNICACIÓN'!$B$177:$B$182</c:f>
              <c:numCache>
                <c:formatCode>0.0%</c:formatCode>
                <c:ptCount val="6"/>
                <c:pt idx="0" formatCode="0%">
                  <c:v>0.11</c:v>
                </c:pt>
                <c:pt idx="1">
                  <c:v>6.0000000000000001E-3</c:v>
                </c:pt>
                <c:pt idx="2">
                  <c:v>5.3999999999999999E-2</c:v>
                </c:pt>
                <c:pt idx="3" formatCode="0%">
                  <c:v>0.37</c:v>
                </c:pt>
                <c:pt idx="4" formatCode="0%">
                  <c:v>0.41</c:v>
                </c:pt>
                <c:pt idx="5" formatCode="0%">
                  <c:v>0.05</c:v>
                </c:pt>
              </c:numCache>
            </c:numRef>
          </c:val>
          <c:extLst>
            <c:ext xmlns:c16="http://schemas.microsoft.com/office/drawing/2014/chart" uri="{C3380CC4-5D6E-409C-BE32-E72D297353CC}">
              <c16:uniqueId val="{0000000C-6F33-4E4D-B57C-E3DEC14F7017}"/>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8724841981637519"/>
          <c:y val="0.24022918553562558"/>
          <c:w val="0.30244570032952717"/>
          <c:h val="0.6943653370684986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2">
          <a:lumMod val="90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solidFill>
                  <a:sysClr val="windowText" lastClr="000000"/>
                </a:solidFill>
              </a:rPr>
              <a:t>VALORACIÓN</a:t>
            </a:r>
            <a:r>
              <a:rPr lang="en-US" b="1" baseline="0" dirty="0">
                <a:solidFill>
                  <a:sysClr val="windowText" lastClr="000000"/>
                </a:solidFill>
              </a:rPr>
              <a:t> COMPONENTE INFORMACIÓN Y COMUNICACIÓN</a:t>
            </a:r>
            <a:endParaRPr lang="en-US" b="1" dirty="0">
              <a:solidFill>
                <a:sysClr val="windowText" lastClr="000000"/>
              </a:solidFill>
            </a:endParaRPr>
          </a:p>
        </c:rich>
      </c:tx>
      <c:layout>
        <c:manualLayout>
          <c:xMode val="edge"/>
          <c:yMode val="edge"/>
          <c:x val="0.18948258772171439"/>
          <c:y val="3.150786207991584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66013032075275E-3"/>
          <c:y val="0.33720217273113268"/>
          <c:w val="0.81388888888888888"/>
          <c:h val="0.5747947652376785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7F4-4B0F-9F79-F3155B5456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7F4-4B0F-9F79-F3155B5456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7F4-4B0F-9F79-F3155B54567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7F4-4B0F-9F79-F3155B545670}"/>
              </c:ext>
            </c:extLst>
          </c:dPt>
          <c:dLbls>
            <c:dLbl>
              <c:idx val="1"/>
              <c:layout>
                <c:manualLayout>
                  <c:x val="-7.0743438320209975E-2"/>
                  <c:y val="1.43318022747156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7F4-4B0F-9F79-F3155B5456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'INFORMACIÓN Y COMUNICACIÓN'!$B$188:$B$191</c:f>
              <c:strCache>
                <c:ptCount val="4"/>
                <c:pt idx="0">
                  <c:v>Inadecuado</c:v>
                </c:pt>
                <c:pt idx="1">
                  <c:v>Deficiente</c:v>
                </c:pt>
                <c:pt idx="2">
                  <c:v>Satisfactorio</c:v>
                </c:pt>
                <c:pt idx="3">
                  <c:v>Adecuado</c:v>
                </c:pt>
              </c:strCache>
            </c:strRef>
          </c:cat>
          <c:val>
            <c:numRef>
              <c:f>'INFORMACIÓN Y COMUNICACIÓN'!$C$188:$C$191</c:f>
              <c:numCache>
                <c:formatCode>0.0%</c:formatCode>
                <c:ptCount val="4"/>
                <c:pt idx="0">
                  <c:v>0.16600000000000001</c:v>
                </c:pt>
                <c:pt idx="1">
                  <c:v>5.3999999999999999E-2</c:v>
                </c:pt>
                <c:pt idx="2" formatCode="0%">
                  <c:v>0.37</c:v>
                </c:pt>
                <c:pt idx="3" formatCode="0%">
                  <c:v>0.41</c:v>
                </c:pt>
              </c:numCache>
            </c:numRef>
          </c:val>
          <c:extLst>
            <c:ext xmlns:c16="http://schemas.microsoft.com/office/drawing/2014/chart" uri="{C3380CC4-5D6E-409C-BE32-E72D297353CC}">
              <c16:uniqueId val="{00000008-87F4-4B0F-9F79-F3155B54567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4137868134602269"/>
          <c:y val="0.36299216042325866"/>
          <c:w val="0.1885960768061383"/>
          <c:h val="0.3939474033475806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2">
          <a:lumMod val="90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COMPONENTE</a:t>
            </a:r>
            <a:r>
              <a:rPr lang="en-US" b="1" baseline="0" dirty="0">
                <a:solidFill>
                  <a:sysClr val="windowText" lastClr="000000"/>
                </a:solidFill>
              </a:rPr>
              <a:t> ACTIVIDADES DE MONITOREO</a:t>
            </a:r>
            <a:endParaRPr lang="en-US"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138718373519499E-4"/>
          <c:y val="0.24805266944471205"/>
          <c:w val="0.74929861022424771"/>
          <c:h val="0.5715733397830993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AB-4323-8E58-C9CB957740F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AB-4323-8E58-C9CB957740F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FAB-4323-8E58-C9CB957740F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FAB-4323-8E58-C9CB957740F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FAB-4323-8E58-C9CB957740F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FAB-4323-8E58-C9CB957740F4}"/>
              </c:ext>
            </c:extLst>
          </c:dPt>
          <c:dLbls>
            <c:dLbl>
              <c:idx val="1"/>
              <c:layout>
                <c:manualLayout>
                  <c:x val="-5.7107645831572847E-3"/>
                  <c:y val="-4.46349767255002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FAB-4323-8E58-C9CB957740F4}"/>
                </c:ext>
              </c:extLst>
            </c:dLbl>
            <c:dLbl>
              <c:idx val="5"/>
              <c:layout>
                <c:manualLayout>
                  <c:x val="1.3599665543977091E-2"/>
                  <c:y val="6.19923627665396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FAB-4323-8E58-C9CB957740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'ACTIVIDADES DE MONITOREO'!$A$180:$A$185</c:f>
              <c:strCache>
                <c:ptCount val="6"/>
                <c:pt idx="0">
                  <c:v>No sabe </c:v>
                </c:pt>
                <c:pt idx="1">
                  <c:v>No cumple</c:v>
                </c:pt>
                <c:pt idx="2">
                  <c:v>Se cumple insatisfactoriamente</c:v>
                </c:pt>
                <c:pt idx="3">
                  <c:v>Se cumple aceptablemente</c:v>
                </c:pt>
                <c:pt idx="4">
                  <c:v>Se cumple plenamente</c:v>
                </c:pt>
                <c:pt idx="5">
                  <c:v>Otro</c:v>
                </c:pt>
              </c:strCache>
            </c:strRef>
          </c:cat>
          <c:val>
            <c:numRef>
              <c:f>'ACTIVIDADES DE MONITOREO'!$B$180:$B$185</c:f>
              <c:numCache>
                <c:formatCode>0%</c:formatCode>
                <c:ptCount val="6"/>
                <c:pt idx="0">
                  <c:v>0.23</c:v>
                </c:pt>
                <c:pt idx="1">
                  <c:v>0.02</c:v>
                </c:pt>
                <c:pt idx="2">
                  <c:v>0.04</c:v>
                </c:pt>
                <c:pt idx="3">
                  <c:v>0.31</c:v>
                </c:pt>
                <c:pt idx="4">
                  <c:v>0.37</c:v>
                </c:pt>
                <c:pt idx="5">
                  <c:v>0.03</c:v>
                </c:pt>
              </c:numCache>
            </c:numRef>
          </c:val>
          <c:extLst>
            <c:ext xmlns:c16="http://schemas.microsoft.com/office/drawing/2014/chart" uri="{C3380CC4-5D6E-409C-BE32-E72D297353CC}">
              <c16:uniqueId val="{0000000C-FFAB-4323-8E58-C9CB957740F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94095999806849"/>
          <c:y val="0.32982884015648567"/>
          <c:w val="0.30264584957484564"/>
          <c:h val="0.611247599272761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2">
          <a:lumMod val="90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VALORACIÓN</a:t>
            </a:r>
            <a:r>
              <a:rPr lang="en-US" b="1" baseline="0" dirty="0">
                <a:solidFill>
                  <a:sysClr val="windowText" lastClr="000000"/>
                </a:solidFill>
              </a:rPr>
              <a:t> COMPONENTE ACTIVIDADES DE MONITOREO</a:t>
            </a:r>
            <a:endParaRPr lang="en-US"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209803624122918E-3"/>
          <c:y val="0.28219979353253377"/>
          <c:w val="0.76469624679534909"/>
          <c:h val="0.5885666116999155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238-40FB-B870-DA9BA03975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238-40FB-B870-DA9BA03975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238-40FB-B870-DA9BA03975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238-40FB-B870-DA9BA0397530}"/>
              </c:ext>
            </c:extLst>
          </c:dPt>
          <c:dLbls>
            <c:dLbl>
              <c:idx val="1"/>
              <c:layout>
                <c:manualLayout>
                  <c:x val="-5.5544802862053048E-3"/>
                  <c:y val="-8.29008347012825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238-40FB-B870-DA9BA03975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'ACTIVIDADES DE MONITOREO'!$B$191:$B$194</c:f>
              <c:strCache>
                <c:ptCount val="4"/>
                <c:pt idx="0">
                  <c:v>Inadecuado</c:v>
                </c:pt>
                <c:pt idx="1">
                  <c:v>Deficiente</c:v>
                </c:pt>
                <c:pt idx="2">
                  <c:v>Satisfactorio</c:v>
                </c:pt>
                <c:pt idx="3">
                  <c:v>Adecuado</c:v>
                </c:pt>
              </c:strCache>
            </c:strRef>
          </c:cat>
          <c:val>
            <c:numRef>
              <c:f>'ACTIVIDADES DE MONITOREO'!$C$191:$C$194</c:f>
              <c:numCache>
                <c:formatCode>0%</c:formatCode>
                <c:ptCount val="4"/>
                <c:pt idx="0">
                  <c:v>0.28000000000000003</c:v>
                </c:pt>
                <c:pt idx="1">
                  <c:v>0.04</c:v>
                </c:pt>
                <c:pt idx="2">
                  <c:v>0.31</c:v>
                </c:pt>
                <c:pt idx="3">
                  <c:v>0.37</c:v>
                </c:pt>
              </c:numCache>
            </c:numRef>
          </c:val>
          <c:extLst>
            <c:ext xmlns:c16="http://schemas.microsoft.com/office/drawing/2014/chart" uri="{C3380CC4-5D6E-409C-BE32-E72D297353CC}">
              <c16:uniqueId val="{00000008-D238-40FB-B870-DA9BA039753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5521589469741923"/>
          <c:y val="0.35602501994058022"/>
          <c:w val="0.21011376869065401"/>
          <c:h val="0.423456553116167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2">
          <a:lumMod val="90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0">
                <a:solidFill>
                  <a:sysClr val="windowText" lastClr="000000"/>
                </a:solidFill>
              </a:rPr>
              <a:t>Percepción</a:t>
            </a:r>
            <a:r>
              <a:rPr lang="en-US" b="0" baseline="0">
                <a:solidFill>
                  <a:sysClr val="windowText" lastClr="000000"/>
                </a:solidFill>
              </a:rPr>
              <a:t> de cumplimiento por componente</a:t>
            </a:r>
            <a:endParaRPr lang="en-US" b="0">
              <a:solidFill>
                <a:sysClr val="windowText" lastClr="000000"/>
              </a:solidFill>
            </a:endParaRP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Hoja1!$B$6:$B$10</c:f>
              <c:strCache>
                <c:ptCount val="5"/>
                <c:pt idx="0">
                  <c:v>Ambiente de Control</c:v>
                </c:pt>
                <c:pt idx="1">
                  <c:v>Evaluación del Riesgo</c:v>
                </c:pt>
                <c:pt idx="2">
                  <c:v>Actividades de Control</c:v>
                </c:pt>
                <c:pt idx="3">
                  <c:v>Información y Comunicación</c:v>
                </c:pt>
                <c:pt idx="4">
                  <c:v>Actividades de Monitoreo</c:v>
                </c:pt>
              </c:strCache>
            </c:strRef>
          </c:cat>
          <c:val>
            <c:numRef>
              <c:f>Hoja1!$C$6:$C$10</c:f>
              <c:numCache>
                <c:formatCode>0%</c:formatCode>
                <c:ptCount val="5"/>
                <c:pt idx="0">
                  <c:v>0.62</c:v>
                </c:pt>
                <c:pt idx="1">
                  <c:v>0.77</c:v>
                </c:pt>
                <c:pt idx="2">
                  <c:v>0.78</c:v>
                </c:pt>
                <c:pt idx="3">
                  <c:v>0.78</c:v>
                </c:pt>
                <c:pt idx="4">
                  <c:v>0.68</c:v>
                </c:pt>
              </c:numCache>
            </c:numRef>
          </c:val>
          <c:extLst>
            <c:ext xmlns:c16="http://schemas.microsoft.com/office/drawing/2014/chart" uri="{C3380CC4-5D6E-409C-BE32-E72D297353CC}">
              <c16:uniqueId val="{00000000-C21A-4F27-8F06-564D11C2F698}"/>
            </c:ext>
          </c:extLst>
        </c:ser>
        <c:dLbls>
          <c:dLblPos val="inEnd"/>
          <c:showLegendKey val="0"/>
          <c:showVal val="1"/>
          <c:showCatName val="0"/>
          <c:showSerName val="0"/>
          <c:showPercent val="0"/>
          <c:showBubbleSize val="0"/>
        </c:dLbls>
        <c:gapWidth val="41"/>
        <c:axId val="138622848"/>
        <c:axId val="138633984"/>
      </c:barChart>
      <c:catAx>
        <c:axId val="138622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38633984"/>
        <c:crosses val="autoZero"/>
        <c:auto val="1"/>
        <c:lblAlgn val="ctr"/>
        <c:lblOffset val="100"/>
        <c:noMultiLvlLbl val="0"/>
      </c:catAx>
      <c:valAx>
        <c:axId val="138633984"/>
        <c:scaling>
          <c:orientation val="minMax"/>
        </c:scaling>
        <c:delete val="1"/>
        <c:axPos val="l"/>
        <c:numFmt formatCode="0%" sourceLinked="1"/>
        <c:majorTickMark val="none"/>
        <c:minorTickMark val="none"/>
        <c:tickLblPos val="nextTo"/>
        <c:crossAx val="1386228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b="0" baseline="0" dirty="0" err="1">
                <a:solidFill>
                  <a:sysClr val="windowText" lastClr="000000"/>
                </a:solidFill>
              </a:rPr>
              <a:t>Resultados</a:t>
            </a:r>
            <a:r>
              <a:rPr lang="en-US" b="0" baseline="0" dirty="0">
                <a:solidFill>
                  <a:sysClr val="windowText" lastClr="000000"/>
                </a:solidFill>
              </a:rPr>
              <a:t> </a:t>
            </a:r>
            <a:r>
              <a:rPr lang="en-US" b="0" baseline="0" dirty="0" err="1">
                <a:solidFill>
                  <a:sysClr val="windowText" lastClr="000000"/>
                </a:solidFill>
              </a:rPr>
              <a:t>Encuesta</a:t>
            </a:r>
            <a:r>
              <a:rPr lang="en-US" b="0" baseline="0" dirty="0">
                <a:solidFill>
                  <a:sysClr val="windowText" lastClr="000000"/>
                </a:solidFill>
              </a:rPr>
              <a:t> SCI </a:t>
            </a:r>
          </a:p>
          <a:p>
            <a:pPr>
              <a:defRPr b="0">
                <a:solidFill>
                  <a:sysClr val="windowText" lastClr="000000"/>
                </a:solidFill>
              </a:defRPr>
            </a:pPr>
            <a:r>
              <a:rPr lang="en-US" b="0" baseline="0" dirty="0" err="1">
                <a:solidFill>
                  <a:sysClr val="windowText" lastClr="000000"/>
                </a:solidFill>
              </a:rPr>
              <a:t>vigencias</a:t>
            </a:r>
            <a:r>
              <a:rPr lang="en-US" b="0" baseline="0" dirty="0">
                <a:solidFill>
                  <a:sysClr val="windowText" lastClr="000000"/>
                </a:solidFill>
              </a:rPr>
              <a:t> 2019 - 2020</a:t>
            </a:r>
            <a:endParaRPr lang="en-US" b="0"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Hoja1!$B$22:$B$26</c:f>
              <c:strCache>
                <c:ptCount val="5"/>
                <c:pt idx="0">
                  <c:v>Componente Ambiente de Control</c:v>
                </c:pt>
                <c:pt idx="1">
                  <c:v>Componente Evaluación del Riesgo</c:v>
                </c:pt>
                <c:pt idx="2">
                  <c:v>Componente Actividades de Control</c:v>
                </c:pt>
                <c:pt idx="3">
                  <c:v>Componente Información y Comunicación</c:v>
                </c:pt>
                <c:pt idx="4">
                  <c:v>Componente Actividades de Monitoreo</c:v>
                </c:pt>
              </c:strCache>
            </c:strRef>
          </c:cat>
          <c:val>
            <c:numRef>
              <c:f>Hoja1!$C$22:$C$26</c:f>
              <c:numCache>
                <c:formatCode>0%</c:formatCode>
                <c:ptCount val="5"/>
                <c:pt idx="0">
                  <c:v>0.75</c:v>
                </c:pt>
                <c:pt idx="1">
                  <c:v>0.78</c:v>
                </c:pt>
                <c:pt idx="2">
                  <c:v>0.82</c:v>
                </c:pt>
                <c:pt idx="3">
                  <c:v>0.86</c:v>
                </c:pt>
                <c:pt idx="4">
                  <c:v>0.74</c:v>
                </c:pt>
              </c:numCache>
            </c:numRef>
          </c:val>
          <c:extLst>
            <c:ext xmlns:c16="http://schemas.microsoft.com/office/drawing/2014/chart" uri="{C3380CC4-5D6E-409C-BE32-E72D297353CC}">
              <c16:uniqueId val="{00000000-7C39-4713-9FB2-FC916FE3A0CF}"/>
            </c:ext>
          </c:extLst>
        </c:ser>
        <c: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Hoja1!$B$22:$B$26</c:f>
              <c:strCache>
                <c:ptCount val="5"/>
                <c:pt idx="0">
                  <c:v>Componente Ambiente de Control</c:v>
                </c:pt>
                <c:pt idx="1">
                  <c:v>Componente Evaluación del Riesgo</c:v>
                </c:pt>
                <c:pt idx="2">
                  <c:v>Componente Actividades de Control</c:v>
                </c:pt>
                <c:pt idx="3">
                  <c:v>Componente Información y Comunicación</c:v>
                </c:pt>
                <c:pt idx="4">
                  <c:v>Componente Actividades de Monitoreo</c:v>
                </c:pt>
              </c:strCache>
            </c:strRef>
          </c:cat>
          <c:val>
            <c:numRef>
              <c:f>Hoja1!$D$22:$D$26</c:f>
              <c:numCache>
                <c:formatCode>0%</c:formatCode>
                <c:ptCount val="5"/>
                <c:pt idx="0">
                  <c:v>0.62</c:v>
                </c:pt>
                <c:pt idx="1">
                  <c:v>0.77</c:v>
                </c:pt>
                <c:pt idx="2">
                  <c:v>0.78</c:v>
                </c:pt>
                <c:pt idx="3">
                  <c:v>0.78</c:v>
                </c:pt>
                <c:pt idx="4">
                  <c:v>0.68</c:v>
                </c:pt>
              </c:numCache>
            </c:numRef>
          </c:val>
          <c:extLst>
            <c:ext xmlns:c16="http://schemas.microsoft.com/office/drawing/2014/chart" uri="{C3380CC4-5D6E-409C-BE32-E72D297353CC}">
              <c16:uniqueId val="{00000001-7C39-4713-9FB2-FC916FE3A0CF}"/>
            </c:ext>
          </c:extLst>
        </c:ser>
        <c:dLbls>
          <c:dLblPos val="inEnd"/>
          <c:showLegendKey val="0"/>
          <c:showVal val="1"/>
          <c:showCatName val="0"/>
          <c:showSerName val="0"/>
          <c:showPercent val="0"/>
          <c:showBubbleSize val="0"/>
        </c:dLbls>
        <c:gapWidth val="65"/>
        <c:axId val="157250688"/>
        <c:axId val="157252224"/>
      </c:barChart>
      <c:catAx>
        <c:axId val="157250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157252224"/>
        <c:crosses val="autoZero"/>
        <c:auto val="1"/>
        <c:lblAlgn val="ctr"/>
        <c:lblOffset val="100"/>
        <c:noMultiLvlLbl val="0"/>
      </c:catAx>
      <c:valAx>
        <c:axId val="15725222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57250688"/>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5B4DA-D8DA-4DAF-A03D-982C57AEAA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FB657F86-CEE6-4B6A-8359-41191A2F8C6F}">
      <dgm:prSet phldrT="[Texto]" custT="1"/>
      <dgm:spPr>
        <a:solidFill>
          <a:schemeClr val="accent3">
            <a:lumMod val="60000"/>
            <a:lumOff val="40000"/>
          </a:schemeClr>
        </a:solidFill>
      </dgm:spPr>
      <dgm:t>
        <a:bodyPr/>
        <a:lstStyle/>
        <a:p>
          <a:r>
            <a:rPr lang="es-ES" sz="1600" b="1" dirty="0">
              <a:solidFill>
                <a:schemeClr val="tx1"/>
              </a:solidFill>
            </a:rPr>
            <a:t>INSTRUMENTO</a:t>
          </a:r>
          <a:endParaRPr lang="es-ES" sz="1600" dirty="0">
            <a:solidFill>
              <a:schemeClr val="tx1"/>
            </a:solidFill>
          </a:endParaRPr>
        </a:p>
      </dgm:t>
    </dgm:pt>
    <dgm:pt modelId="{D977A864-62F6-43D4-A54C-90C6DFEF6614}" type="parTrans" cxnId="{62530C93-F20B-4469-8EA0-FF2A9415BE2B}">
      <dgm:prSet/>
      <dgm:spPr/>
      <dgm:t>
        <a:bodyPr/>
        <a:lstStyle/>
        <a:p>
          <a:endParaRPr lang="es-ES"/>
        </a:p>
      </dgm:t>
    </dgm:pt>
    <dgm:pt modelId="{F877FF9F-872F-4A62-A342-32802A53ED30}" type="sibTrans" cxnId="{62530C93-F20B-4469-8EA0-FF2A9415BE2B}">
      <dgm:prSet/>
      <dgm:spPr/>
      <dgm:t>
        <a:bodyPr/>
        <a:lstStyle/>
        <a:p>
          <a:endParaRPr lang="es-ES"/>
        </a:p>
      </dgm:t>
    </dgm:pt>
    <dgm:pt modelId="{7E3F8291-0906-491A-920F-F0C62856116C}">
      <dgm:prSet phldrT="[Texto]"/>
      <dgm:spPr>
        <a:solidFill>
          <a:schemeClr val="accent2">
            <a:lumMod val="20000"/>
            <a:lumOff val="80000"/>
            <a:alpha val="90000"/>
          </a:schemeClr>
        </a:solidFill>
      </dgm:spPr>
      <dgm:t>
        <a:bodyPr/>
        <a:lstStyle/>
        <a:p>
          <a:pPr algn="just"/>
          <a:r>
            <a:rPr lang="es-ES" altLang="es-CO" dirty="0">
              <a:latin typeface="+mn-lt"/>
            </a:rPr>
            <a:t>Para evaluar la vigencia 2020, se estableció como instrumento el desarrollo de un cuestionario de 86 preguntas enfocadas a identificar la percepción que tienen los </a:t>
          </a:r>
          <a:r>
            <a:rPr lang="es-ES" altLang="es-CO" dirty="0" smtClean="0">
              <a:latin typeface="+mn-lt"/>
            </a:rPr>
            <a:t>funcionarios y contratistas </a:t>
          </a:r>
          <a:r>
            <a:rPr lang="es-ES" altLang="es-CO" dirty="0">
              <a:latin typeface="+mn-lt"/>
            </a:rPr>
            <a:t>sobre la sostenibilidad del Sistema de Control Interno, a través de los cinco componentes que se desarrollan en el Modelo Estándar de Control Interno -MECI-,  los cuales son: Ambiente de Control, Evaluación del Riesgo, Actividades de Control, Información y Comunicación y Actividades de Monitoreo. Esto permitirá identificar por medio de una autoevaluación institucional </a:t>
          </a:r>
          <a:r>
            <a:rPr lang="es-CO" dirty="0">
              <a:latin typeface="+mn-lt"/>
            </a:rPr>
            <a:t>la efectividad del enfoque hacia la prevención basado en riesgos y los controles diseñados en cada uno de los procesos del Instituto, desde la estructura de las dimensiones de MIPG.</a:t>
          </a:r>
          <a:endParaRPr lang="es-ES" dirty="0"/>
        </a:p>
      </dgm:t>
    </dgm:pt>
    <dgm:pt modelId="{C83B9B02-7A00-4679-BA05-E834FB4FA3F6}" type="parTrans" cxnId="{6EF4ADD1-43C2-44F3-8E11-15BBA42BB96E}">
      <dgm:prSet/>
      <dgm:spPr/>
      <dgm:t>
        <a:bodyPr/>
        <a:lstStyle/>
        <a:p>
          <a:endParaRPr lang="es-ES"/>
        </a:p>
      </dgm:t>
    </dgm:pt>
    <dgm:pt modelId="{BAEE996B-22DE-45CE-A02D-AA42CCA8238D}" type="sibTrans" cxnId="{6EF4ADD1-43C2-44F3-8E11-15BBA42BB96E}">
      <dgm:prSet/>
      <dgm:spPr/>
      <dgm:t>
        <a:bodyPr/>
        <a:lstStyle/>
        <a:p>
          <a:endParaRPr lang="es-ES"/>
        </a:p>
      </dgm:t>
    </dgm:pt>
    <dgm:pt modelId="{B26B8B9A-8642-472A-86D7-3D65B7EB6EF4}">
      <dgm:prSet phldrT="[Texto]" custT="1"/>
      <dgm:spPr>
        <a:solidFill>
          <a:schemeClr val="accent3">
            <a:lumMod val="60000"/>
            <a:lumOff val="40000"/>
          </a:schemeClr>
        </a:solidFill>
      </dgm:spPr>
      <dgm:t>
        <a:bodyPr/>
        <a:lstStyle/>
        <a:p>
          <a:r>
            <a:rPr lang="es-ES" sz="1600" b="1" dirty="0">
              <a:solidFill>
                <a:schemeClr val="tx1"/>
              </a:solidFill>
            </a:rPr>
            <a:t>MUESTRA Y RECAUDO DE INFORMACIÓN</a:t>
          </a:r>
          <a:endParaRPr lang="es-ES" sz="1600" dirty="0">
            <a:solidFill>
              <a:schemeClr val="tx1"/>
            </a:solidFill>
          </a:endParaRPr>
        </a:p>
      </dgm:t>
    </dgm:pt>
    <dgm:pt modelId="{DCEEC721-3D8B-4396-AD17-F5A7CBC8A6EE}" type="parTrans" cxnId="{59146517-8B40-456C-B15C-6E4286302AE5}">
      <dgm:prSet/>
      <dgm:spPr/>
      <dgm:t>
        <a:bodyPr/>
        <a:lstStyle/>
        <a:p>
          <a:endParaRPr lang="es-ES"/>
        </a:p>
      </dgm:t>
    </dgm:pt>
    <dgm:pt modelId="{FCAC64CC-BA87-4D84-9E14-A6D3820D40DC}" type="sibTrans" cxnId="{59146517-8B40-456C-B15C-6E4286302AE5}">
      <dgm:prSet/>
      <dgm:spPr/>
      <dgm:t>
        <a:bodyPr/>
        <a:lstStyle/>
        <a:p>
          <a:endParaRPr lang="es-ES"/>
        </a:p>
      </dgm:t>
    </dgm:pt>
    <dgm:pt modelId="{39172437-881C-4A3E-90A5-7909B33003DA}">
      <dgm:prSet phldrT="[Texto]" custT="1"/>
      <dgm:spPr>
        <a:solidFill>
          <a:schemeClr val="accent3">
            <a:lumMod val="60000"/>
            <a:lumOff val="40000"/>
          </a:schemeClr>
        </a:solidFill>
      </dgm:spPr>
      <dgm:t>
        <a:bodyPr/>
        <a:lstStyle/>
        <a:p>
          <a:r>
            <a:rPr lang="es-ES" sz="1600" b="1" dirty="0">
              <a:solidFill>
                <a:schemeClr val="tx1"/>
              </a:solidFill>
            </a:rPr>
            <a:t>TABULACIÓN</a:t>
          </a:r>
          <a:endParaRPr lang="es-ES" sz="1600" dirty="0">
            <a:solidFill>
              <a:schemeClr val="tx1"/>
            </a:solidFill>
          </a:endParaRPr>
        </a:p>
      </dgm:t>
    </dgm:pt>
    <dgm:pt modelId="{443002EC-EA92-4D15-9A77-C929803698D6}" type="parTrans" cxnId="{9A78742A-36BB-425F-81D0-3BCF2960BA0B}">
      <dgm:prSet/>
      <dgm:spPr/>
      <dgm:t>
        <a:bodyPr/>
        <a:lstStyle/>
        <a:p>
          <a:endParaRPr lang="es-ES"/>
        </a:p>
      </dgm:t>
    </dgm:pt>
    <dgm:pt modelId="{407D490C-C22C-43D9-8458-FD7FE6F7AC4C}" type="sibTrans" cxnId="{9A78742A-36BB-425F-81D0-3BCF2960BA0B}">
      <dgm:prSet/>
      <dgm:spPr/>
      <dgm:t>
        <a:bodyPr/>
        <a:lstStyle/>
        <a:p>
          <a:endParaRPr lang="es-ES"/>
        </a:p>
      </dgm:t>
    </dgm:pt>
    <dgm:pt modelId="{8B784EC0-B434-4CA9-8488-92C938A6BDA1}">
      <dgm:prSet phldrT="[Texto]"/>
      <dgm:spPr>
        <a:solidFill>
          <a:schemeClr val="accent2">
            <a:lumMod val="20000"/>
            <a:lumOff val="80000"/>
            <a:alpha val="90000"/>
          </a:schemeClr>
        </a:solidFill>
      </dgm:spPr>
      <dgm:t>
        <a:bodyPr anchor="t"/>
        <a:lstStyle/>
        <a:p>
          <a:pPr algn="just"/>
          <a:r>
            <a:rPr lang="es-CO" altLang="es-CO" b="1" dirty="0">
              <a:solidFill>
                <a:schemeClr val="tx1"/>
              </a:solidFill>
              <a:latin typeface="+mn-lt"/>
            </a:rPr>
            <a:t>Opciones de respuesta: </a:t>
          </a:r>
          <a:r>
            <a:rPr lang="es-CO" altLang="es-CO" dirty="0">
              <a:solidFill>
                <a:schemeClr val="tx1"/>
              </a:solidFill>
              <a:latin typeface="+mn-lt"/>
            </a:rPr>
            <a:t>Se presenta al encuestado cuatro opciones de respuesta (en las que se incluye conocimiento y satisfacción frente a lo indagado): No sabe - No cumple, Se cumple insatisfactoriamente, Se cumple aceptablemente y Cumple plenamente. La información recopilada se mide en términos porcentuales. </a:t>
          </a:r>
          <a:endParaRPr lang="es-ES" dirty="0"/>
        </a:p>
      </dgm:t>
    </dgm:pt>
    <dgm:pt modelId="{19E979BE-0D6D-458B-A0CA-6AAC565FE660}" type="parTrans" cxnId="{AC036A4A-DE5C-4476-9921-3D7C4A05D901}">
      <dgm:prSet/>
      <dgm:spPr/>
      <dgm:t>
        <a:bodyPr/>
        <a:lstStyle/>
        <a:p>
          <a:endParaRPr lang="es-ES"/>
        </a:p>
      </dgm:t>
    </dgm:pt>
    <dgm:pt modelId="{50E77243-FD9C-4689-8347-202E24B20998}" type="sibTrans" cxnId="{AC036A4A-DE5C-4476-9921-3D7C4A05D901}">
      <dgm:prSet/>
      <dgm:spPr/>
      <dgm:t>
        <a:bodyPr/>
        <a:lstStyle/>
        <a:p>
          <a:endParaRPr lang="es-ES"/>
        </a:p>
      </dgm:t>
    </dgm:pt>
    <dgm:pt modelId="{630AC5DF-D54F-46C8-A819-D194F852FC27}">
      <dgm:prSet phldrT="[Texto]" custT="1"/>
      <dgm:spPr>
        <a:solidFill>
          <a:schemeClr val="accent2">
            <a:lumMod val="20000"/>
            <a:lumOff val="80000"/>
            <a:alpha val="90000"/>
          </a:schemeClr>
        </a:solidFill>
      </dgm:spPr>
      <dgm:t>
        <a:bodyPr anchor="t"/>
        <a:lstStyle/>
        <a:p>
          <a:pPr algn="just"/>
          <a:r>
            <a:rPr lang="es-CO" altLang="es-CO" sz="1250" dirty="0">
              <a:latin typeface="+mn-lt"/>
            </a:rPr>
            <a:t>Se implementa la Encuesta de Sostenibilidad del Sistema de Control Interno de la Entidad a personas </a:t>
          </a:r>
          <a:r>
            <a:rPr lang="es-CO" altLang="es-CO" sz="1250" dirty="0" smtClean="0">
              <a:latin typeface="+mn-lt"/>
            </a:rPr>
            <a:t>vinculadas </a:t>
          </a:r>
          <a:r>
            <a:rPr lang="es-CO" altLang="es-CO" sz="1250" dirty="0">
              <a:latin typeface="+mn-lt"/>
            </a:rPr>
            <a:t>bajo la modalidad de Carrera Administrativa, Provisionalidad y Contratistas. Se les notifica por medio de correo electrónico y se habilita un enlace para el acceso al formulario de la Encuesta.</a:t>
          </a:r>
          <a:endParaRPr lang="es-ES" sz="1250" dirty="0"/>
        </a:p>
      </dgm:t>
    </dgm:pt>
    <dgm:pt modelId="{2CF56DDF-A1D0-41B6-99C0-C74BFED6BA3B}" type="sibTrans" cxnId="{3AE3BB0A-5E06-47F1-994C-A1495EC8A84B}">
      <dgm:prSet/>
      <dgm:spPr/>
      <dgm:t>
        <a:bodyPr/>
        <a:lstStyle/>
        <a:p>
          <a:endParaRPr lang="es-ES"/>
        </a:p>
      </dgm:t>
    </dgm:pt>
    <dgm:pt modelId="{6937B165-1305-462E-88E5-3F9DDCD059F8}" type="parTrans" cxnId="{3AE3BB0A-5E06-47F1-994C-A1495EC8A84B}">
      <dgm:prSet/>
      <dgm:spPr/>
      <dgm:t>
        <a:bodyPr/>
        <a:lstStyle/>
        <a:p>
          <a:endParaRPr lang="es-ES"/>
        </a:p>
      </dgm:t>
    </dgm:pt>
    <dgm:pt modelId="{C86919B9-5E26-430F-B3D4-26E15B81622F}">
      <dgm:prSet phldrT="[Texto]"/>
      <dgm:spPr>
        <a:solidFill>
          <a:schemeClr val="accent2">
            <a:lumMod val="20000"/>
            <a:lumOff val="80000"/>
            <a:alpha val="90000"/>
          </a:schemeClr>
        </a:solidFill>
      </dgm:spPr>
      <dgm:t>
        <a:bodyPr anchor="t"/>
        <a:lstStyle/>
        <a:p>
          <a:pPr algn="l"/>
          <a:endParaRPr lang="es-ES" sz="1300" dirty="0"/>
        </a:p>
      </dgm:t>
    </dgm:pt>
    <dgm:pt modelId="{EEDA1CFE-0D77-4EB9-A9DF-797CBA0F675E}" type="sibTrans" cxnId="{5DEB6AB0-4BC8-4409-8670-539D5635E712}">
      <dgm:prSet/>
      <dgm:spPr/>
      <dgm:t>
        <a:bodyPr/>
        <a:lstStyle/>
        <a:p>
          <a:endParaRPr lang="es-ES"/>
        </a:p>
      </dgm:t>
    </dgm:pt>
    <dgm:pt modelId="{D7B65661-4B41-4B44-8D8A-FF11FFB1ECE8}" type="parTrans" cxnId="{5DEB6AB0-4BC8-4409-8670-539D5635E712}">
      <dgm:prSet/>
      <dgm:spPr/>
      <dgm:t>
        <a:bodyPr/>
        <a:lstStyle/>
        <a:p>
          <a:endParaRPr lang="es-ES"/>
        </a:p>
      </dgm:t>
    </dgm:pt>
    <dgm:pt modelId="{127F640B-4FA5-474C-8544-F9FAD0F19A09}">
      <dgm:prSet phldrT="[Texto]"/>
      <dgm:spPr>
        <a:solidFill>
          <a:schemeClr val="accent2">
            <a:lumMod val="20000"/>
            <a:lumOff val="80000"/>
            <a:alpha val="90000"/>
          </a:schemeClr>
        </a:solidFill>
      </dgm:spPr>
      <dgm:t>
        <a:bodyPr anchor="t"/>
        <a:lstStyle/>
        <a:p>
          <a:pPr algn="l"/>
          <a:endParaRPr lang="es-ES" sz="1300" dirty="0"/>
        </a:p>
      </dgm:t>
    </dgm:pt>
    <dgm:pt modelId="{1638D8D3-CCBB-4507-95A5-C8B423B796C9}" type="sibTrans" cxnId="{5D682E5C-D96F-4E51-806E-034C58238D5D}">
      <dgm:prSet/>
      <dgm:spPr/>
      <dgm:t>
        <a:bodyPr/>
        <a:lstStyle/>
        <a:p>
          <a:endParaRPr lang="es-ES"/>
        </a:p>
      </dgm:t>
    </dgm:pt>
    <dgm:pt modelId="{5C5ED80D-DD33-4C8A-A090-B6BCCD0B4006}" type="parTrans" cxnId="{5D682E5C-D96F-4E51-806E-034C58238D5D}">
      <dgm:prSet/>
      <dgm:spPr/>
      <dgm:t>
        <a:bodyPr/>
        <a:lstStyle/>
        <a:p>
          <a:endParaRPr lang="es-ES"/>
        </a:p>
      </dgm:t>
    </dgm:pt>
    <dgm:pt modelId="{0986CAA1-8108-4B6E-92B6-3C34B1826186}" type="pres">
      <dgm:prSet presAssocID="{5095B4DA-D8DA-4DAF-A03D-982C57AEAADF}" presName="Name0" presStyleCnt="0">
        <dgm:presLayoutVars>
          <dgm:dir/>
          <dgm:animLvl val="lvl"/>
          <dgm:resizeHandles val="exact"/>
        </dgm:presLayoutVars>
      </dgm:prSet>
      <dgm:spPr/>
      <dgm:t>
        <a:bodyPr/>
        <a:lstStyle/>
        <a:p>
          <a:endParaRPr lang="es-ES"/>
        </a:p>
      </dgm:t>
    </dgm:pt>
    <dgm:pt modelId="{E44E8DAC-4D86-47A0-8A58-B86212AF6336}" type="pres">
      <dgm:prSet presAssocID="{FB657F86-CEE6-4B6A-8359-41191A2F8C6F}" presName="linNode" presStyleCnt="0"/>
      <dgm:spPr/>
    </dgm:pt>
    <dgm:pt modelId="{8D1DFAB1-D8B2-4DA5-829E-1A67EDD3EA49}" type="pres">
      <dgm:prSet presAssocID="{FB657F86-CEE6-4B6A-8359-41191A2F8C6F}" presName="parentText" presStyleLbl="node1" presStyleIdx="0" presStyleCnt="3" custScaleX="92916" custScaleY="128750">
        <dgm:presLayoutVars>
          <dgm:chMax val="1"/>
          <dgm:bulletEnabled val="1"/>
        </dgm:presLayoutVars>
      </dgm:prSet>
      <dgm:spPr/>
      <dgm:t>
        <a:bodyPr/>
        <a:lstStyle/>
        <a:p>
          <a:endParaRPr lang="es-ES"/>
        </a:p>
      </dgm:t>
    </dgm:pt>
    <dgm:pt modelId="{8EE5C6CA-9744-4834-9DE8-C3EE7EF7978B}" type="pres">
      <dgm:prSet presAssocID="{FB657F86-CEE6-4B6A-8359-41191A2F8C6F}" presName="descendantText" presStyleLbl="alignAccFollowNode1" presStyleIdx="0" presStyleCnt="3" custScaleX="103595" custScaleY="160851">
        <dgm:presLayoutVars>
          <dgm:bulletEnabled val="1"/>
        </dgm:presLayoutVars>
      </dgm:prSet>
      <dgm:spPr/>
      <dgm:t>
        <a:bodyPr/>
        <a:lstStyle/>
        <a:p>
          <a:endParaRPr lang="es-ES"/>
        </a:p>
      </dgm:t>
    </dgm:pt>
    <dgm:pt modelId="{7993353C-29F3-4379-80B2-79AFAF33D678}" type="pres">
      <dgm:prSet presAssocID="{F877FF9F-872F-4A62-A342-32802A53ED30}" presName="sp" presStyleCnt="0"/>
      <dgm:spPr/>
    </dgm:pt>
    <dgm:pt modelId="{63F75B2A-6569-4B86-844E-8B7278B87B63}" type="pres">
      <dgm:prSet presAssocID="{B26B8B9A-8642-472A-86D7-3D65B7EB6EF4}" presName="linNode" presStyleCnt="0"/>
      <dgm:spPr/>
    </dgm:pt>
    <dgm:pt modelId="{C6E92CB7-DD44-4B46-B160-394D162B886C}" type="pres">
      <dgm:prSet presAssocID="{B26B8B9A-8642-472A-86D7-3D65B7EB6EF4}" presName="parentText" presStyleLbl="node1" presStyleIdx="1" presStyleCnt="3" custScaleX="95470" custScaleY="145856">
        <dgm:presLayoutVars>
          <dgm:chMax val="1"/>
          <dgm:bulletEnabled val="1"/>
        </dgm:presLayoutVars>
      </dgm:prSet>
      <dgm:spPr/>
      <dgm:t>
        <a:bodyPr/>
        <a:lstStyle/>
        <a:p>
          <a:endParaRPr lang="es-ES"/>
        </a:p>
      </dgm:t>
    </dgm:pt>
    <dgm:pt modelId="{7FD531A9-E4A1-450C-8978-5B62FCD6CB63}" type="pres">
      <dgm:prSet presAssocID="{B26B8B9A-8642-472A-86D7-3D65B7EB6EF4}" presName="descendantText" presStyleLbl="alignAccFollowNode1" presStyleIdx="1" presStyleCnt="3" custScaleX="107169" custScaleY="183083" custLinFactNeighborX="-814">
        <dgm:presLayoutVars>
          <dgm:bulletEnabled val="1"/>
        </dgm:presLayoutVars>
      </dgm:prSet>
      <dgm:spPr/>
      <dgm:t>
        <a:bodyPr/>
        <a:lstStyle/>
        <a:p>
          <a:endParaRPr lang="es-ES"/>
        </a:p>
      </dgm:t>
    </dgm:pt>
    <dgm:pt modelId="{2F4679E2-9F5F-4FA7-BD30-6201D5D9D84D}" type="pres">
      <dgm:prSet presAssocID="{FCAC64CC-BA87-4D84-9E14-A6D3820D40DC}" presName="sp" presStyleCnt="0"/>
      <dgm:spPr/>
    </dgm:pt>
    <dgm:pt modelId="{943A9550-4B42-45AC-9C44-F1F60F259DA6}" type="pres">
      <dgm:prSet presAssocID="{39172437-881C-4A3E-90A5-7909B33003DA}" presName="linNode" presStyleCnt="0"/>
      <dgm:spPr/>
    </dgm:pt>
    <dgm:pt modelId="{55A70115-55AF-4785-9A6C-C5D7F7D805F3}" type="pres">
      <dgm:prSet presAssocID="{39172437-881C-4A3E-90A5-7909B33003DA}" presName="parentText" presStyleLbl="node1" presStyleIdx="2" presStyleCnt="3" custScaleX="104020" custScaleY="139094">
        <dgm:presLayoutVars>
          <dgm:chMax val="1"/>
          <dgm:bulletEnabled val="1"/>
        </dgm:presLayoutVars>
      </dgm:prSet>
      <dgm:spPr/>
      <dgm:t>
        <a:bodyPr/>
        <a:lstStyle/>
        <a:p>
          <a:endParaRPr lang="es-ES"/>
        </a:p>
      </dgm:t>
    </dgm:pt>
    <dgm:pt modelId="{1E96D2D1-9272-4F54-A1A3-F80A39639AC4}" type="pres">
      <dgm:prSet presAssocID="{39172437-881C-4A3E-90A5-7909B33003DA}" presName="descendantText" presStyleLbl="alignAccFollowNode1" presStyleIdx="2" presStyleCnt="3" custScaleX="119212" custScaleY="174359" custLinFactNeighborX="-3" custLinFactNeighborY="1349">
        <dgm:presLayoutVars>
          <dgm:bulletEnabled val="1"/>
        </dgm:presLayoutVars>
      </dgm:prSet>
      <dgm:spPr/>
      <dgm:t>
        <a:bodyPr/>
        <a:lstStyle/>
        <a:p>
          <a:endParaRPr lang="es-ES"/>
        </a:p>
      </dgm:t>
    </dgm:pt>
  </dgm:ptLst>
  <dgm:cxnLst>
    <dgm:cxn modelId="{6EF4ADD1-43C2-44F3-8E11-15BBA42BB96E}" srcId="{FB657F86-CEE6-4B6A-8359-41191A2F8C6F}" destId="{7E3F8291-0906-491A-920F-F0C62856116C}" srcOrd="0" destOrd="0" parTransId="{C83B9B02-7A00-4679-BA05-E834FB4FA3F6}" sibTransId="{BAEE996B-22DE-45CE-A02D-AA42CCA8238D}"/>
    <dgm:cxn modelId="{AC036A4A-DE5C-4476-9921-3D7C4A05D901}" srcId="{39172437-881C-4A3E-90A5-7909B33003DA}" destId="{8B784EC0-B434-4CA9-8488-92C938A6BDA1}" srcOrd="0" destOrd="0" parTransId="{19E979BE-0D6D-458B-A0CA-6AAC565FE660}" sibTransId="{50E77243-FD9C-4689-8347-202E24B20998}"/>
    <dgm:cxn modelId="{9A78742A-36BB-425F-81D0-3BCF2960BA0B}" srcId="{5095B4DA-D8DA-4DAF-A03D-982C57AEAADF}" destId="{39172437-881C-4A3E-90A5-7909B33003DA}" srcOrd="2" destOrd="0" parTransId="{443002EC-EA92-4D15-9A77-C929803698D6}" sibTransId="{407D490C-C22C-43D9-8458-FD7FE6F7AC4C}"/>
    <dgm:cxn modelId="{59146517-8B40-456C-B15C-6E4286302AE5}" srcId="{5095B4DA-D8DA-4DAF-A03D-982C57AEAADF}" destId="{B26B8B9A-8642-472A-86D7-3D65B7EB6EF4}" srcOrd="1" destOrd="0" parTransId="{DCEEC721-3D8B-4396-AD17-F5A7CBC8A6EE}" sibTransId="{FCAC64CC-BA87-4D84-9E14-A6D3820D40DC}"/>
    <dgm:cxn modelId="{82D3D3C2-B2FF-46A8-A656-CD15F268D899}" type="presOf" srcId="{FB657F86-CEE6-4B6A-8359-41191A2F8C6F}" destId="{8D1DFAB1-D8B2-4DA5-829E-1A67EDD3EA49}" srcOrd="0" destOrd="0" presId="urn:microsoft.com/office/officeart/2005/8/layout/vList5"/>
    <dgm:cxn modelId="{FBF2AC39-5EDF-4C1C-B4D8-2DABF1B6D412}" type="presOf" srcId="{8B784EC0-B434-4CA9-8488-92C938A6BDA1}" destId="{1E96D2D1-9272-4F54-A1A3-F80A39639AC4}" srcOrd="0" destOrd="0" presId="urn:microsoft.com/office/officeart/2005/8/layout/vList5"/>
    <dgm:cxn modelId="{D29B21C1-DD00-4538-907C-DEA093A44FAF}" type="presOf" srcId="{39172437-881C-4A3E-90A5-7909B33003DA}" destId="{55A70115-55AF-4785-9A6C-C5D7F7D805F3}" srcOrd="0" destOrd="0" presId="urn:microsoft.com/office/officeart/2005/8/layout/vList5"/>
    <dgm:cxn modelId="{62530C93-F20B-4469-8EA0-FF2A9415BE2B}" srcId="{5095B4DA-D8DA-4DAF-A03D-982C57AEAADF}" destId="{FB657F86-CEE6-4B6A-8359-41191A2F8C6F}" srcOrd="0" destOrd="0" parTransId="{D977A864-62F6-43D4-A54C-90C6DFEF6614}" sibTransId="{F877FF9F-872F-4A62-A342-32802A53ED30}"/>
    <dgm:cxn modelId="{5D682E5C-D96F-4E51-806E-034C58238D5D}" srcId="{B26B8B9A-8642-472A-86D7-3D65B7EB6EF4}" destId="{127F640B-4FA5-474C-8544-F9FAD0F19A09}" srcOrd="2" destOrd="0" parTransId="{5C5ED80D-DD33-4C8A-A090-B6BCCD0B4006}" sibTransId="{1638D8D3-CCBB-4507-95A5-C8B423B796C9}"/>
    <dgm:cxn modelId="{364AEEF5-34D2-4C6E-88C7-05A75BFC6BA9}" type="presOf" srcId="{7E3F8291-0906-491A-920F-F0C62856116C}" destId="{8EE5C6CA-9744-4834-9DE8-C3EE7EF7978B}" srcOrd="0" destOrd="0" presId="urn:microsoft.com/office/officeart/2005/8/layout/vList5"/>
    <dgm:cxn modelId="{843CE6E1-B77D-4433-B77E-D55CEFFD1779}" type="presOf" srcId="{B26B8B9A-8642-472A-86D7-3D65B7EB6EF4}" destId="{C6E92CB7-DD44-4B46-B160-394D162B886C}" srcOrd="0" destOrd="0" presId="urn:microsoft.com/office/officeart/2005/8/layout/vList5"/>
    <dgm:cxn modelId="{FDC19520-ED8C-41F6-8C83-A34F6930F610}" type="presOf" srcId="{5095B4DA-D8DA-4DAF-A03D-982C57AEAADF}" destId="{0986CAA1-8108-4B6E-92B6-3C34B1826186}" srcOrd="0" destOrd="0" presId="urn:microsoft.com/office/officeart/2005/8/layout/vList5"/>
    <dgm:cxn modelId="{5DEB6AB0-4BC8-4409-8670-539D5635E712}" srcId="{B26B8B9A-8642-472A-86D7-3D65B7EB6EF4}" destId="{C86919B9-5E26-430F-B3D4-26E15B81622F}" srcOrd="1" destOrd="0" parTransId="{D7B65661-4B41-4B44-8D8A-FF11FFB1ECE8}" sibTransId="{EEDA1CFE-0D77-4EB9-A9DF-797CBA0F675E}"/>
    <dgm:cxn modelId="{1107C495-4CC2-4573-B1DA-3EF174AA0DD8}" type="presOf" srcId="{127F640B-4FA5-474C-8544-F9FAD0F19A09}" destId="{7FD531A9-E4A1-450C-8978-5B62FCD6CB63}" srcOrd="0" destOrd="2" presId="urn:microsoft.com/office/officeart/2005/8/layout/vList5"/>
    <dgm:cxn modelId="{7993C274-AFB2-4340-ABA5-77B72ADA3E77}" type="presOf" srcId="{630AC5DF-D54F-46C8-A819-D194F852FC27}" destId="{7FD531A9-E4A1-450C-8978-5B62FCD6CB63}" srcOrd="0" destOrd="0" presId="urn:microsoft.com/office/officeart/2005/8/layout/vList5"/>
    <dgm:cxn modelId="{3AE3BB0A-5E06-47F1-994C-A1495EC8A84B}" srcId="{B26B8B9A-8642-472A-86D7-3D65B7EB6EF4}" destId="{630AC5DF-D54F-46C8-A819-D194F852FC27}" srcOrd="0" destOrd="0" parTransId="{6937B165-1305-462E-88E5-3F9DDCD059F8}" sibTransId="{2CF56DDF-A1D0-41B6-99C0-C74BFED6BA3B}"/>
    <dgm:cxn modelId="{C3733E3D-BFF7-4F79-A660-C73CDD8D8043}" type="presOf" srcId="{C86919B9-5E26-430F-B3D4-26E15B81622F}" destId="{7FD531A9-E4A1-450C-8978-5B62FCD6CB63}" srcOrd="0" destOrd="1" presId="urn:microsoft.com/office/officeart/2005/8/layout/vList5"/>
    <dgm:cxn modelId="{4BA4DDF2-A2AD-4F2C-ACAD-A0EC4E245060}" type="presParOf" srcId="{0986CAA1-8108-4B6E-92B6-3C34B1826186}" destId="{E44E8DAC-4D86-47A0-8A58-B86212AF6336}" srcOrd="0" destOrd="0" presId="urn:microsoft.com/office/officeart/2005/8/layout/vList5"/>
    <dgm:cxn modelId="{0BCDC88B-628A-4F17-89D3-139C669D6325}" type="presParOf" srcId="{E44E8DAC-4D86-47A0-8A58-B86212AF6336}" destId="{8D1DFAB1-D8B2-4DA5-829E-1A67EDD3EA49}" srcOrd="0" destOrd="0" presId="urn:microsoft.com/office/officeart/2005/8/layout/vList5"/>
    <dgm:cxn modelId="{7CE59289-2A79-424D-BC4D-37C42546BE78}" type="presParOf" srcId="{E44E8DAC-4D86-47A0-8A58-B86212AF6336}" destId="{8EE5C6CA-9744-4834-9DE8-C3EE7EF7978B}" srcOrd="1" destOrd="0" presId="urn:microsoft.com/office/officeart/2005/8/layout/vList5"/>
    <dgm:cxn modelId="{78D25816-7D89-4435-A085-F90DAE3F6810}" type="presParOf" srcId="{0986CAA1-8108-4B6E-92B6-3C34B1826186}" destId="{7993353C-29F3-4379-80B2-79AFAF33D678}" srcOrd="1" destOrd="0" presId="urn:microsoft.com/office/officeart/2005/8/layout/vList5"/>
    <dgm:cxn modelId="{F0171772-9C33-4F92-93FF-BE71C291C0C2}" type="presParOf" srcId="{0986CAA1-8108-4B6E-92B6-3C34B1826186}" destId="{63F75B2A-6569-4B86-844E-8B7278B87B63}" srcOrd="2" destOrd="0" presId="urn:microsoft.com/office/officeart/2005/8/layout/vList5"/>
    <dgm:cxn modelId="{0AF220A4-62B4-4529-8EDC-AADA29BF078B}" type="presParOf" srcId="{63F75B2A-6569-4B86-844E-8B7278B87B63}" destId="{C6E92CB7-DD44-4B46-B160-394D162B886C}" srcOrd="0" destOrd="0" presId="urn:microsoft.com/office/officeart/2005/8/layout/vList5"/>
    <dgm:cxn modelId="{33CCBFB5-812F-4E28-91ED-49800CBF6CAE}" type="presParOf" srcId="{63F75B2A-6569-4B86-844E-8B7278B87B63}" destId="{7FD531A9-E4A1-450C-8978-5B62FCD6CB63}" srcOrd="1" destOrd="0" presId="urn:microsoft.com/office/officeart/2005/8/layout/vList5"/>
    <dgm:cxn modelId="{ECEE0C59-2539-4FCA-B144-CDC7CE9EBD2D}" type="presParOf" srcId="{0986CAA1-8108-4B6E-92B6-3C34B1826186}" destId="{2F4679E2-9F5F-4FA7-BD30-6201D5D9D84D}" srcOrd="3" destOrd="0" presId="urn:microsoft.com/office/officeart/2005/8/layout/vList5"/>
    <dgm:cxn modelId="{6FFEF080-3EF1-4A26-B96C-BE1E53C229D8}" type="presParOf" srcId="{0986CAA1-8108-4B6E-92B6-3C34B1826186}" destId="{943A9550-4B42-45AC-9C44-F1F60F259DA6}" srcOrd="4" destOrd="0" presId="urn:microsoft.com/office/officeart/2005/8/layout/vList5"/>
    <dgm:cxn modelId="{EB58827C-2175-4051-8CBD-8DF5C083E86B}" type="presParOf" srcId="{943A9550-4B42-45AC-9C44-F1F60F259DA6}" destId="{55A70115-55AF-4785-9A6C-C5D7F7D805F3}" srcOrd="0" destOrd="0" presId="urn:microsoft.com/office/officeart/2005/8/layout/vList5"/>
    <dgm:cxn modelId="{CEFEDB81-DD8E-41D6-AF87-0603A17266C0}" type="presParOf" srcId="{943A9550-4B42-45AC-9C44-F1F60F259DA6}" destId="{1E96D2D1-9272-4F54-A1A3-F80A39639AC4}"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C6CA-9744-4834-9DE8-C3EE7EF7978B}">
      <dsp:nvSpPr>
        <dsp:cNvPr id="0" name=""/>
        <dsp:cNvSpPr/>
      </dsp:nvSpPr>
      <dsp:spPr>
        <a:xfrm rot="5400000">
          <a:off x="6891088" y="-3003967"/>
          <a:ext cx="1686368" cy="7697734"/>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s-ES" altLang="es-CO" sz="1300" kern="1200" dirty="0">
              <a:latin typeface="+mn-lt"/>
            </a:rPr>
            <a:t>Para evaluar la vigencia 2020, se estableció como instrumento el desarrollo de un cuestionario de 86 preguntas enfocadas a identificar la percepción que tienen los </a:t>
          </a:r>
          <a:r>
            <a:rPr lang="es-ES" altLang="es-CO" sz="1300" kern="1200" dirty="0" smtClean="0">
              <a:latin typeface="+mn-lt"/>
            </a:rPr>
            <a:t>funcionarios y contratistas </a:t>
          </a:r>
          <a:r>
            <a:rPr lang="es-ES" altLang="es-CO" sz="1300" kern="1200" dirty="0">
              <a:latin typeface="+mn-lt"/>
            </a:rPr>
            <a:t>sobre la sostenibilidad del Sistema de Control Interno, a través de los cinco componentes que se desarrollan en el Modelo Estándar de Control Interno -MECI-,  los cuales son: Ambiente de Control, Evaluación del Riesgo, Actividades de Control, Información y Comunicación y Actividades de Monitoreo. Esto permitirá identificar por medio de una autoevaluación institucional </a:t>
          </a:r>
          <a:r>
            <a:rPr lang="es-CO" sz="1300" kern="1200" dirty="0">
              <a:latin typeface="+mn-lt"/>
            </a:rPr>
            <a:t>la efectividad del enfoque hacia la prevención basado en riesgos y los controles diseñados en cada uno de los procesos del Instituto, desde la estructura de las dimensiones de MIPG.</a:t>
          </a:r>
          <a:endParaRPr lang="es-ES" sz="1300" kern="1200" dirty="0"/>
        </a:p>
      </dsp:txBody>
      <dsp:txXfrm rot="-5400000">
        <a:off x="3885405" y="84038"/>
        <a:ext cx="7615412" cy="1521724"/>
      </dsp:txXfrm>
    </dsp:sp>
    <dsp:sp modelId="{8D1DFAB1-D8B2-4DA5-829E-1A67EDD3EA49}">
      <dsp:nvSpPr>
        <dsp:cNvPr id="0" name=""/>
        <dsp:cNvSpPr/>
      </dsp:nvSpPr>
      <dsp:spPr>
        <a:xfrm>
          <a:off x="1782" y="1262"/>
          <a:ext cx="3883623" cy="1687275"/>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INSTRUMENTO</a:t>
          </a:r>
          <a:endParaRPr lang="es-ES" sz="1600" kern="1200" dirty="0">
            <a:solidFill>
              <a:schemeClr val="tx1"/>
            </a:solidFill>
          </a:endParaRPr>
        </a:p>
      </dsp:txBody>
      <dsp:txXfrm>
        <a:off x="84148" y="83628"/>
        <a:ext cx="3718891" cy="1522543"/>
      </dsp:txXfrm>
    </dsp:sp>
    <dsp:sp modelId="{7FD531A9-E4A1-450C-8978-5B62FCD6CB63}">
      <dsp:nvSpPr>
        <dsp:cNvPr id="0" name=""/>
        <dsp:cNvSpPr/>
      </dsp:nvSpPr>
      <dsp:spPr>
        <a:xfrm rot="5400000">
          <a:off x="6755033" y="-1154992"/>
          <a:ext cx="1919449" cy="7737560"/>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t" anchorCtr="0">
          <a:noAutofit/>
        </a:bodyPr>
        <a:lstStyle/>
        <a:p>
          <a:pPr marL="114300" lvl="1" indent="-114300" algn="just" defTabSz="555625">
            <a:lnSpc>
              <a:spcPct val="90000"/>
            </a:lnSpc>
            <a:spcBef>
              <a:spcPct val="0"/>
            </a:spcBef>
            <a:spcAft>
              <a:spcPct val="15000"/>
            </a:spcAft>
            <a:buChar char="••"/>
          </a:pPr>
          <a:r>
            <a:rPr lang="es-CO" altLang="es-CO" sz="1250" kern="1200" dirty="0">
              <a:latin typeface="+mn-lt"/>
            </a:rPr>
            <a:t>Se implementa la Encuesta de Sostenibilidad del Sistema de Control Interno de la Entidad a personas </a:t>
          </a:r>
          <a:r>
            <a:rPr lang="es-CO" altLang="es-CO" sz="1250" kern="1200" dirty="0" smtClean="0">
              <a:latin typeface="+mn-lt"/>
            </a:rPr>
            <a:t>vinculadas </a:t>
          </a:r>
          <a:r>
            <a:rPr lang="es-CO" altLang="es-CO" sz="1250" kern="1200" dirty="0">
              <a:latin typeface="+mn-lt"/>
            </a:rPr>
            <a:t>bajo la modalidad de Carrera Administrativa, Provisionalidad y Contratistas. Se les notifica por medio de correo electrónico y se habilita un enlace para el acceso al formulario de la Encuesta.</a:t>
          </a:r>
          <a:endParaRPr lang="es-ES" sz="1250" kern="1200" dirty="0"/>
        </a:p>
        <a:p>
          <a:pPr marL="114300" lvl="1" indent="-114300" algn="l" defTabSz="577850">
            <a:lnSpc>
              <a:spcPct val="90000"/>
            </a:lnSpc>
            <a:spcBef>
              <a:spcPct val="0"/>
            </a:spcBef>
            <a:spcAft>
              <a:spcPct val="15000"/>
            </a:spcAft>
            <a:buChar char="••"/>
          </a:pPr>
          <a:endParaRPr lang="es-ES" sz="1300" kern="1200" dirty="0"/>
        </a:p>
        <a:p>
          <a:pPr marL="114300" lvl="1" indent="-114300" algn="l" defTabSz="577850">
            <a:lnSpc>
              <a:spcPct val="90000"/>
            </a:lnSpc>
            <a:spcBef>
              <a:spcPct val="0"/>
            </a:spcBef>
            <a:spcAft>
              <a:spcPct val="15000"/>
            </a:spcAft>
            <a:buChar char="••"/>
          </a:pPr>
          <a:endParaRPr lang="es-ES" sz="1300" kern="1200" dirty="0"/>
        </a:p>
      </dsp:txBody>
      <dsp:txXfrm rot="-5400000">
        <a:off x="3845978" y="1847763"/>
        <a:ext cx="7643860" cy="1732049"/>
      </dsp:txXfrm>
    </dsp:sp>
    <dsp:sp modelId="{C6E92CB7-DD44-4B46-B160-394D162B886C}">
      <dsp:nvSpPr>
        <dsp:cNvPr id="0" name=""/>
        <dsp:cNvSpPr/>
      </dsp:nvSpPr>
      <dsp:spPr>
        <a:xfrm>
          <a:off x="1782" y="1758062"/>
          <a:ext cx="3877254" cy="191145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MUESTRA Y RECAUDO DE INFORMACIÓN</a:t>
          </a:r>
          <a:endParaRPr lang="es-ES" sz="1600" kern="1200" dirty="0">
            <a:solidFill>
              <a:schemeClr val="tx1"/>
            </a:solidFill>
          </a:endParaRPr>
        </a:p>
      </dsp:txBody>
      <dsp:txXfrm>
        <a:off x="95091" y="1851371"/>
        <a:ext cx="3690636" cy="1724832"/>
      </dsp:txXfrm>
    </dsp:sp>
    <dsp:sp modelId="{1E96D2D1-9272-4F54-A1A3-F80A39639AC4}">
      <dsp:nvSpPr>
        <dsp:cNvPr id="0" name=""/>
        <dsp:cNvSpPr/>
      </dsp:nvSpPr>
      <dsp:spPr>
        <a:xfrm rot="5400000">
          <a:off x="6809225" y="757737"/>
          <a:ext cx="1827986" cy="7793112"/>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t" anchorCtr="0">
          <a:noAutofit/>
        </a:bodyPr>
        <a:lstStyle/>
        <a:p>
          <a:pPr marL="114300" lvl="1" indent="-114300" algn="just" defTabSz="577850">
            <a:lnSpc>
              <a:spcPct val="90000"/>
            </a:lnSpc>
            <a:spcBef>
              <a:spcPct val="0"/>
            </a:spcBef>
            <a:spcAft>
              <a:spcPct val="15000"/>
            </a:spcAft>
            <a:buChar char="••"/>
          </a:pPr>
          <a:r>
            <a:rPr lang="es-CO" altLang="es-CO" sz="1300" b="1" kern="1200" dirty="0">
              <a:solidFill>
                <a:schemeClr val="tx1"/>
              </a:solidFill>
              <a:latin typeface="+mn-lt"/>
            </a:rPr>
            <a:t>Opciones de respuesta: </a:t>
          </a:r>
          <a:r>
            <a:rPr lang="es-CO" altLang="es-CO" sz="1300" kern="1200" dirty="0">
              <a:solidFill>
                <a:schemeClr val="tx1"/>
              </a:solidFill>
              <a:latin typeface="+mn-lt"/>
            </a:rPr>
            <a:t>Se presenta al encuestado cuatro opciones de respuesta (en las que se incluye conocimiento y satisfacción frente a lo indagado): No sabe - No cumple, Se cumple insatisfactoriamente, Se cumple aceptablemente y Cumple plenamente. La información recopilada se mide en términos porcentuales. </a:t>
          </a:r>
          <a:endParaRPr lang="es-ES" sz="1300" kern="1200" dirty="0"/>
        </a:p>
      </dsp:txBody>
      <dsp:txXfrm rot="-5400000">
        <a:off x="3826663" y="3829535"/>
        <a:ext cx="7703877" cy="1649516"/>
      </dsp:txXfrm>
    </dsp:sp>
    <dsp:sp modelId="{55A70115-55AF-4785-9A6C-C5D7F7D805F3}">
      <dsp:nvSpPr>
        <dsp:cNvPr id="0" name=""/>
        <dsp:cNvSpPr/>
      </dsp:nvSpPr>
      <dsp:spPr>
        <a:xfrm>
          <a:off x="1782" y="3741614"/>
          <a:ext cx="3824990" cy="182283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TABULACIÓN</a:t>
          </a:r>
          <a:endParaRPr lang="es-ES" sz="1600" kern="1200" dirty="0">
            <a:solidFill>
              <a:schemeClr val="tx1"/>
            </a:solidFill>
          </a:endParaRPr>
        </a:p>
      </dsp:txBody>
      <dsp:txXfrm>
        <a:off x="90765" y="3830597"/>
        <a:ext cx="3647024" cy="16448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5F13E8E-3E59-4D29-B798-111B102BE9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73929B15-66DF-4803-98A0-9B67DC3CFA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59B8B7-8897-4752-AED1-281E6A950EF4}" type="datetimeFigureOut">
              <a:rPr lang="es-CO" smtClean="0"/>
              <a:t>17/06/2021</a:t>
            </a:fld>
            <a:endParaRPr lang="es-CO"/>
          </a:p>
        </p:txBody>
      </p:sp>
      <p:sp>
        <p:nvSpPr>
          <p:cNvPr id="4" name="Marcador de pie de página 3">
            <a:extLst>
              <a:ext uri="{FF2B5EF4-FFF2-40B4-BE49-F238E27FC236}">
                <a16:creationId xmlns:a16="http://schemas.microsoft.com/office/drawing/2014/main" id="{BCBEBD48-2378-4A81-8915-17AD6E30AA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0522EFF1-7A49-4BB9-AC7A-DAFC0818AB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92222D-C8CB-41EB-A425-2C45B5461D65}" type="slidenum">
              <a:rPr lang="es-CO" smtClean="0"/>
              <a:t>‹Nº›</a:t>
            </a:fld>
            <a:endParaRPr lang="es-CO"/>
          </a:p>
        </p:txBody>
      </p:sp>
    </p:spTree>
    <p:extLst>
      <p:ext uri="{BB962C8B-B14F-4D97-AF65-F5344CB8AC3E}">
        <p14:creationId xmlns:p14="http://schemas.microsoft.com/office/powerpoint/2010/main" val="303383495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5E2B1-3D23-4215-BFD5-E500906CBA0B}" type="datetimeFigureOut">
              <a:rPr lang="es-CO" smtClean="0"/>
              <a:t>17/06/2021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ECD6-5B26-499A-9C7C-F26B29465F65}" type="slidenum">
              <a:rPr lang="es-CO" smtClean="0"/>
              <a:t>‹Nº›</a:t>
            </a:fld>
            <a:endParaRPr lang="es-CO"/>
          </a:p>
        </p:txBody>
      </p:sp>
    </p:spTree>
    <p:extLst>
      <p:ext uri="{BB962C8B-B14F-4D97-AF65-F5344CB8AC3E}">
        <p14:creationId xmlns:p14="http://schemas.microsoft.com/office/powerpoint/2010/main" val="23249138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A7724522-9049-4865-B2DA-3DF29ED1503C}" type="slidenum">
              <a:rPr lang="es-CO" smtClean="0"/>
              <a:t>10</a:t>
            </a:fld>
            <a:endParaRPr lang="es-CO"/>
          </a:p>
        </p:txBody>
      </p:sp>
    </p:spTree>
    <p:extLst>
      <p:ext uri="{BB962C8B-B14F-4D97-AF65-F5344CB8AC3E}">
        <p14:creationId xmlns:p14="http://schemas.microsoft.com/office/powerpoint/2010/main" val="154503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Plantilla_1_alcaldía">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9FAAF4C5-A848-45EC-A9EB-538960C631CC}"/>
              </a:ext>
            </a:extLst>
          </p:cNvPr>
          <p:cNvCxnSpPr/>
          <p:nvPr userDrawn="1"/>
        </p:nvCxnSpPr>
        <p:spPr>
          <a:xfrm>
            <a:off x="4696691" y="1030778"/>
            <a:ext cx="0" cy="23982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CA149661-A45E-4DE3-A3FA-C691E44265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540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ítulo y objeto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295189" y="1117322"/>
            <a:ext cx="5724611" cy="5059641"/>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172200" y="1117322"/>
            <a:ext cx="5724610" cy="5059641"/>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a:extLst>
              <a:ext uri="{FF2B5EF4-FFF2-40B4-BE49-F238E27FC236}">
                <a16:creationId xmlns:a16="http://schemas.microsoft.com/office/drawing/2014/main" id="{662F1C89-BAF3-4FB6-8ED2-9950DBAC804E}"/>
              </a:ext>
            </a:extLst>
          </p:cNvPr>
          <p:cNvSpPr>
            <a:spLocks noGrp="1"/>
          </p:cNvSpPr>
          <p:nvPr>
            <p:ph type="sldNum" sz="quarter" idx="4"/>
          </p:nvPr>
        </p:nvSpPr>
        <p:spPr>
          <a:xfrm>
            <a:off x="385715" y="6368952"/>
            <a:ext cx="2743200" cy="365125"/>
          </a:xfrm>
          <a:prstGeom prst="rect">
            <a:avLst/>
          </a:prstGeom>
        </p:spPr>
        <p:txBody>
          <a:bodyPr vert="horz" lIns="91440" tIns="45720" rIns="91440" bIns="45720" rtlCol="0" anchor="ctr"/>
          <a:lstStyle>
            <a:lvl1pPr algn="l">
              <a:defRPr sz="1600">
                <a:solidFill>
                  <a:schemeClr val="tx2">
                    <a:lumMod val="40000"/>
                    <a:lumOff val="60000"/>
                  </a:schemeClr>
                </a:solidFill>
                <a:latin typeface="Arial Rounded MT Bold" panose="020F0704030504030204" pitchFamily="34" charset="0"/>
              </a:defRPr>
            </a:lvl1pPr>
          </a:lstStyle>
          <a:p>
            <a:fld id="{90AD85FB-DBFA-4636-B455-F91114ABC2C6}" type="slidenum">
              <a:rPr lang="es-CO" smtClean="0"/>
              <a:pPr/>
              <a:t>‹Nº›</a:t>
            </a:fld>
            <a:endParaRPr lang="es-CO" dirty="0"/>
          </a:p>
        </p:txBody>
      </p:sp>
      <p:sp>
        <p:nvSpPr>
          <p:cNvPr id="7" name="Slide Number Placeholder 3">
            <a:extLst>
              <a:ext uri="{FF2B5EF4-FFF2-40B4-BE49-F238E27FC236}">
                <a16:creationId xmlns:a16="http://schemas.microsoft.com/office/drawing/2014/main" id="{27B56453-1910-40B6-B28D-4F2B7135CC96}"/>
              </a:ext>
            </a:extLst>
          </p:cNvPr>
          <p:cNvSpPr txBox="1">
            <a:spLocks/>
          </p:cNvSpPr>
          <p:nvPr userDrawn="1"/>
        </p:nvSpPr>
        <p:spPr>
          <a:xfrm>
            <a:off x="5674197" y="6386094"/>
            <a:ext cx="843606" cy="418636"/>
          </a:xfrm>
          <a:prstGeom prst="rect">
            <a:avLst/>
          </a:prstGeom>
        </p:spPr>
        <p:txBody>
          <a:bodyPr vert="horz" lIns="91440" tIns="45720" rIns="91440" bIns="45720" rtlCol="0" anchor="ctr"/>
          <a:lstStyle>
            <a:defPPr>
              <a:defRPr lang="en-US"/>
            </a:defPPr>
            <a:lvl1pPr marL="0" algn="ctr" defTabSz="457200" rtl="0" eaLnBrk="1" latinLnBrk="0" hangingPunct="1">
              <a:defRPr sz="1800" b="1" kern="1200">
                <a:solidFill>
                  <a:schemeClr val="bg1"/>
                </a:solidFill>
                <a:latin typeface="Arial Black" panose="020B0A04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AD85FB-DBFA-4636-B455-F91114ABC2C6}" type="slidenum">
              <a:rPr lang="es-CO" smtClean="0"/>
              <a:pPr/>
              <a:t>‹Nº›</a:t>
            </a:fld>
            <a:endParaRPr lang="es-CO" dirty="0"/>
          </a:p>
        </p:txBody>
      </p:sp>
    </p:spTree>
    <p:extLst>
      <p:ext uri="{BB962C8B-B14F-4D97-AF65-F5344CB8AC3E}">
        <p14:creationId xmlns:p14="http://schemas.microsoft.com/office/powerpoint/2010/main" val="74579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s Subtítulo y objeto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5AF088D-95D1-4C77-8DD3-EEF824FFD292}"/>
              </a:ext>
            </a:extLst>
          </p:cNvPr>
          <p:cNvSpPr>
            <a:spLocks noGrp="1"/>
          </p:cNvSpPr>
          <p:nvPr>
            <p:ph type="sldNum" sz="quarter" idx="10"/>
          </p:nvPr>
        </p:nvSpPr>
        <p:spPr>
          <a:xfrm>
            <a:off x="385715" y="6368952"/>
            <a:ext cx="2743200" cy="365125"/>
          </a:xfrm>
          <a:prstGeom prst="rect">
            <a:avLst/>
          </a:prstGeom>
        </p:spPr>
        <p:txBody>
          <a:bodyPr vert="horz" lIns="91440" tIns="45720" rIns="91440" bIns="45720" rtlCol="0" anchor="ctr"/>
          <a:lstStyle>
            <a:lvl1pPr algn="l">
              <a:defRPr sz="1600">
                <a:solidFill>
                  <a:schemeClr val="tx2">
                    <a:lumMod val="40000"/>
                    <a:lumOff val="60000"/>
                  </a:schemeClr>
                </a:solidFill>
                <a:latin typeface="Arial Rounded MT Bold" panose="020F0704030504030204" pitchFamily="34" charset="0"/>
              </a:defRPr>
            </a:lvl1pPr>
          </a:lstStyle>
          <a:p>
            <a:fld id="{90AD85FB-DBFA-4636-B455-F91114ABC2C6}" type="slidenum">
              <a:rPr lang="es-CO" smtClean="0"/>
              <a:pPr/>
              <a:t>‹Nº›</a:t>
            </a:fld>
            <a:endParaRPr lang="es-CO" dirty="0"/>
          </a:p>
        </p:txBody>
      </p:sp>
      <p:sp>
        <p:nvSpPr>
          <p:cNvPr id="8" name="Slide Number Placeholder 3">
            <a:extLst>
              <a:ext uri="{FF2B5EF4-FFF2-40B4-BE49-F238E27FC236}">
                <a16:creationId xmlns:a16="http://schemas.microsoft.com/office/drawing/2014/main" id="{A2206CBB-64E1-446A-A3E6-535C3CBA1BB7}"/>
              </a:ext>
            </a:extLst>
          </p:cNvPr>
          <p:cNvSpPr txBox="1">
            <a:spLocks/>
          </p:cNvSpPr>
          <p:nvPr userDrawn="1"/>
        </p:nvSpPr>
        <p:spPr>
          <a:xfrm>
            <a:off x="5674197" y="6386094"/>
            <a:ext cx="843606" cy="418636"/>
          </a:xfrm>
          <a:prstGeom prst="rect">
            <a:avLst/>
          </a:prstGeom>
        </p:spPr>
        <p:txBody>
          <a:bodyPr vert="horz" lIns="91440" tIns="45720" rIns="91440" bIns="45720" rtlCol="0" anchor="ctr"/>
          <a:lstStyle>
            <a:defPPr>
              <a:defRPr lang="en-US"/>
            </a:defPPr>
            <a:lvl1pPr marL="0" algn="ctr" defTabSz="457200" rtl="0" eaLnBrk="1" latinLnBrk="0" hangingPunct="1">
              <a:defRPr sz="1800" b="1" kern="1200">
                <a:solidFill>
                  <a:schemeClr val="bg1"/>
                </a:solidFill>
                <a:latin typeface="Arial Black" panose="020B0A04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AD85FB-DBFA-4636-B455-F91114ABC2C6}" type="slidenum">
              <a:rPr lang="es-CO" smtClean="0"/>
              <a:pPr/>
              <a:t>‹Nº›</a:t>
            </a:fld>
            <a:endParaRPr lang="es-CO" dirty="0"/>
          </a:p>
        </p:txBody>
      </p:sp>
      <p:sp>
        <p:nvSpPr>
          <p:cNvPr id="9" name="Text Placeholder 2">
            <a:extLst>
              <a:ext uri="{FF2B5EF4-FFF2-40B4-BE49-F238E27FC236}">
                <a16:creationId xmlns:a16="http://schemas.microsoft.com/office/drawing/2014/main" id="{29760DC6-913B-47DC-911E-24240B603359}"/>
              </a:ext>
            </a:extLst>
          </p:cNvPr>
          <p:cNvSpPr>
            <a:spLocks noGrp="1"/>
          </p:cNvSpPr>
          <p:nvPr>
            <p:ph type="body" idx="1"/>
          </p:nvPr>
        </p:nvSpPr>
        <p:spPr>
          <a:xfrm>
            <a:off x="269790" y="1135940"/>
            <a:ext cx="57500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11" name="Text Placeholder 4">
            <a:extLst>
              <a:ext uri="{FF2B5EF4-FFF2-40B4-BE49-F238E27FC236}">
                <a16:creationId xmlns:a16="http://schemas.microsoft.com/office/drawing/2014/main" id="{910F2A8E-4BE0-4ECC-A186-4A46487B1EE0}"/>
              </a:ext>
            </a:extLst>
          </p:cNvPr>
          <p:cNvSpPr>
            <a:spLocks noGrp="1"/>
          </p:cNvSpPr>
          <p:nvPr>
            <p:ph type="body" sz="quarter" idx="3"/>
          </p:nvPr>
        </p:nvSpPr>
        <p:spPr>
          <a:xfrm>
            <a:off x="6172200" y="1117322"/>
            <a:ext cx="57500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12" name="Title 1">
            <a:extLst>
              <a:ext uri="{FF2B5EF4-FFF2-40B4-BE49-F238E27FC236}">
                <a16:creationId xmlns:a16="http://schemas.microsoft.com/office/drawing/2014/main" id="{C0A7EE59-3C37-4CB7-8935-66729260922D}"/>
              </a:ext>
            </a:extLst>
          </p:cNvPr>
          <p:cNvSpPr>
            <a:spLocks noGrp="1"/>
          </p:cNvSpPr>
          <p:nvPr>
            <p:ph type="title"/>
          </p:nvPr>
        </p:nvSpPr>
        <p:spPr>
          <a:xfrm>
            <a:off x="295189" y="193112"/>
            <a:ext cx="11601622" cy="924210"/>
          </a:xfrm>
        </p:spPr>
        <p:txBody>
          <a:bodyPr/>
          <a:lstStyle/>
          <a:p>
            <a:r>
              <a:rPr lang="es-ES" dirty="0"/>
              <a:t>Haga clic para modificar el estilo de título del patrón</a:t>
            </a:r>
            <a:endParaRPr lang="en-US" dirty="0"/>
          </a:p>
        </p:txBody>
      </p:sp>
      <p:sp>
        <p:nvSpPr>
          <p:cNvPr id="13" name="Content Placeholder 2">
            <a:extLst>
              <a:ext uri="{FF2B5EF4-FFF2-40B4-BE49-F238E27FC236}">
                <a16:creationId xmlns:a16="http://schemas.microsoft.com/office/drawing/2014/main" id="{04E9E71A-AAC9-447C-8722-6B72B5C13654}"/>
              </a:ext>
            </a:extLst>
          </p:cNvPr>
          <p:cNvSpPr>
            <a:spLocks noGrp="1"/>
          </p:cNvSpPr>
          <p:nvPr>
            <p:ph sz="half" idx="11"/>
          </p:nvPr>
        </p:nvSpPr>
        <p:spPr>
          <a:xfrm>
            <a:off x="295189" y="2036618"/>
            <a:ext cx="5724611" cy="414034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14" name="Content Placeholder 3">
            <a:extLst>
              <a:ext uri="{FF2B5EF4-FFF2-40B4-BE49-F238E27FC236}">
                <a16:creationId xmlns:a16="http://schemas.microsoft.com/office/drawing/2014/main" id="{E0BEFD09-BB2A-4DD5-A836-29C136BE42C1}"/>
              </a:ext>
            </a:extLst>
          </p:cNvPr>
          <p:cNvSpPr>
            <a:spLocks noGrp="1"/>
          </p:cNvSpPr>
          <p:nvPr>
            <p:ph sz="half" idx="2"/>
          </p:nvPr>
        </p:nvSpPr>
        <p:spPr>
          <a:xfrm>
            <a:off x="6172200" y="2036618"/>
            <a:ext cx="5724610" cy="414034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00819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0AD85FB-DBFA-4636-B455-F91114ABC2C6}" type="slidenum">
              <a:rPr lang="es-CO" smtClean="0"/>
              <a:t>‹Nº›</a:t>
            </a:fld>
            <a:endParaRPr lang="es-CO"/>
          </a:p>
        </p:txBody>
      </p:sp>
      <p:sp>
        <p:nvSpPr>
          <p:cNvPr id="2" name="Title 1"/>
          <p:cNvSpPr>
            <a:spLocks noGrp="1"/>
          </p:cNvSpPr>
          <p:nvPr>
            <p:ph type="title"/>
          </p:nvPr>
        </p:nvSpPr>
        <p:spPr>
          <a:xfrm>
            <a:off x="839788" y="457200"/>
            <a:ext cx="3932237" cy="5403850"/>
          </a:xfrm>
        </p:spPr>
        <p:txBody>
          <a:bodyPr anchor="ctr">
            <a:normAutofit/>
          </a:bodyPr>
          <a:lstStyle>
            <a:lvl1pPr algn="ctr">
              <a:defRPr sz="28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183188" y="457201"/>
            <a:ext cx="6172200"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393072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ítulos, y dos objeto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0AD85FB-DBFA-4636-B455-F91114ABC2C6}" type="slidenum">
              <a:rPr lang="es-CO" smtClean="0"/>
              <a:t>‹Nº›</a:t>
            </a:fld>
            <a:endParaRPr lang="es-CO"/>
          </a:p>
        </p:txBody>
      </p:sp>
      <p:sp>
        <p:nvSpPr>
          <p:cNvPr id="2" name="Title 1"/>
          <p:cNvSpPr>
            <a:spLocks noGrp="1"/>
          </p:cNvSpPr>
          <p:nvPr>
            <p:ph type="title"/>
          </p:nvPr>
        </p:nvSpPr>
        <p:spPr>
          <a:xfrm>
            <a:off x="839788" y="457200"/>
            <a:ext cx="3932237" cy="1600200"/>
          </a:xfrm>
        </p:spPr>
        <p:txBody>
          <a:bodyPr anchor="ctr">
            <a:normAutofit/>
          </a:bodyPr>
          <a:lstStyle>
            <a:lvl1pPr>
              <a:defRPr sz="28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340673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pic>
        <p:nvPicPr>
          <p:cNvPr id="6" name="Imagen 5" descr="Imagen que contiene pájaro, flor, ave&#10;&#10;Descripción generada automáticamente">
            <a:extLst>
              <a:ext uri="{FF2B5EF4-FFF2-40B4-BE49-F238E27FC236}">
                <a16:creationId xmlns:a16="http://schemas.microsoft.com/office/drawing/2014/main" id="{9BC52D67-4684-43F3-9514-59B9DE01E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4" y="-91440"/>
            <a:ext cx="12354560" cy="6949440"/>
          </a:xfrm>
          <a:prstGeom prst="rect">
            <a:avLst/>
          </a:prstGeom>
        </p:spPr>
      </p:pic>
    </p:spTree>
    <p:extLst>
      <p:ext uri="{BB962C8B-B14F-4D97-AF65-F5344CB8AC3E}">
        <p14:creationId xmlns:p14="http://schemas.microsoft.com/office/powerpoint/2010/main" val="251100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ulo_presentacion_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09949"/>
            <a:ext cx="9144000" cy="1306574"/>
          </a:xfrm>
        </p:spPr>
        <p:txBody>
          <a:bodyPr anchor="b">
            <a:normAutofit/>
          </a:bodyPr>
          <a:lstStyle>
            <a:lvl1pPr algn="ctr">
              <a:defRPr sz="28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4255806"/>
            <a:ext cx="9144000" cy="1001994"/>
          </a:xfrm>
        </p:spPr>
        <p:txBody>
          <a:bodyPr>
            <a:normAutofit/>
          </a:bodyPr>
          <a:lstStyle>
            <a:lvl1pPr marL="0" indent="0" algn="ctr">
              <a:buNone/>
              <a:defRPr sz="2000">
                <a:solidFill>
                  <a:srgbClr val="5701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Rectángulo 3">
            <a:extLst>
              <a:ext uri="{FF2B5EF4-FFF2-40B4-BE49-F238E27FC236}">
                <a16:creationId xmlns:a16="http://schemas.microsoft.com/office/drawing/2014/main" id="{7E68BE22-D19D-4CB1-9A71-81914636EFDD}"/>
              </a:ext>
            </a:extLst>
          </p:cNvPr>
          <p:cNvSpPr/>
          <p:nvPr userDrawn="1"/>
        </p:nvSpPr>
        <p:spPr>
          <a:xfrm>
            <a:off x="0" y="6327228"/>
            <a:ext cx="12192000" cy="530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B3A2C6"/>
              </a:solidFill>
            </a:endParaRPr>
          </a:p>
        </p:txBody>
      </p:sp>
    </p:spTree>
    <p:extLst>
      <p:ext uri="{BB962C8B-B14F-4D97-AF65-F5344CB8AC3E}">
        <p14:creationId xmlns:p14="http://schemas.microsoft.com/office/powerpoint/2010/main" val="311870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_opcion_foto_horizonta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557935-AEE7-49BC-AC48-16F7975A145F}"/>
              </a:ext>
            </a:extLst>
          </p:cNvPr>
          <p:cNvSpPr>
            <a:spLocks noGrp="1"/>
          </p:cNvSpPr>
          <p:nvPr>
            <p:ph type="ctrTitle"/>
          </p:nvPr>
        </p:nvSpPr>
        <p:spPr>
          <a:xfrm>
            <a:off x="521293" y="3698543"/>
            <a:ext cx="11254812" cy="2420246"/>
          </a:xfrm>
        </p:spPr>
        <p:txBody>
          <a:bodyPr anchor="ctr">
            <a:normAutofit/>
          </a:bodyPr>
          <a:lstStyle>
            <a:lvl1pPr algn="ctr">
              <a:defRPr sz="2800"/>
            </a:lvl1pPr>
          </a:lstStyle>
          <a:p>
            <a:r>
              <a:rPr lang="es-ES" dirty="0"/>
              <a:t>Haga clic para modificar el estilo de título del patrón</a:t>
            </a:r>
            <a:endParaRPr lang="en-US" dirty="0"/>
          </a:p>
        </p:txBody>
      </p:sp>
      <p:sp>
        <p:nvSpPr>
          <p:cNvPr id="8" name="Marcador de posición de imagen 3">
            <a:extLst>
              <a:ext uri="{FF2B5EF4-FFF2-40B4-BE49-F238E27FC236}">
                <a16:creationId xmlns:a16="http://schemas.microsoft.com/office/drawing/2014/main" id="{3FBAB972-B9F3-43A1-A636-7A61A683B60D}"/>
              </a:ext>
            </a:extLst>
          </p:cNvPr>
          <p:cNvSpPr>
            <a:spLocks noGrp="1"/>
          </p:cNvSpPr>
          <p:nvPr>
            <p:ph type="pic" sz="quarter" idx="10"/>
          </p:nvPr>
        </p:nvSpPr>
        <p:spPr>
          <a:xfrm>
            <a:off x="0" y="0"/>
            <a:ext cx="12192000" cy="3450967"/>
          </a:xfrm>
        </p:spPr>
        <p:txBody>
          <a:bodyPr/>
          <a:lstStyle/>
          <a:p>
            <a:endParaRPr lang="es-CO"/>
          </a:p>
        </p:txBody>
      </p:sp>
    </p:spTree>
    <p:extLst>
      <p:ext uri="{BB962C8B-B14F-4D97-AF65-F5344CB8AC3E}">
        <p14:creationId xmlns:p14="http://schemas.microsoft.com/office/powerpoint/2010/main" val="406284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_opcion_foto_vertical">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C28B1B5-2F97-46DD-ABCB-13EAA007643F}"/>
              </a:ext>
            </a:extLst>
          </p:cNvPr>
          <p:cNvSpPr>
            <a:spLocks noGrp="1"/>
          </p:cNvSpPr>
          <p:nvPr>
            <p:ph type="sldNum" sz="quarter" idx="10"/>
          </p:nvPr>
        </p:nvSpPr>
        <p:spPr/>
        <p:txBody>
          <a:bodyPr/>
          <a:lstStyle/>
          <a:p>
            <a:fld id="{90AD85FB-DBFA-4636-B455-F91114ABC2C6}" type="slidenum">
              <a:rPr lang="es-CO" smtClean="0"/>
              <a:pPr/>
              <a:t>‹Nº›</a:t>
            </a:fld>
            <a:endParaRPr lang="es-CO" dirty="0"/>
          </a:p>
        </p:txBody>
      </p:sp>
      <p:sp>
        <p:nvSpPr>
          <p:cNvPr id="7" name="Title 1">
            <a:extLst>
              <a:ext uri="{FF2B5EF4-FFF2-40B4-BE49-F238E27FC236}">
                <a16:creationId xmlns:a16="http://schemas.microsoft.com/office/drawing/2014/main" id="{69461931-9A46-4D2B-BB5C-0EF290B80EB0}"/>
              </a:ext>
            </a:extLst>
          </p:cNvPr>
          <p:cNvSpPr>
            <a:spLocks noGrp="1"/>
          </p:cNvSpPr>
          <p:nvPr>
            <p:ph type="ctrTitle"/>
          </p:nvPr>
        </p:nvSpPr>
        <p:spPr>
          <a:xfrm>
            <a:off x="5110393" y="3985147"/>
            <a:ext cx="6416209" cy="2007213"/>
          </a:xfrm>
        </p:spPr>
        <p:txBody>
          <a:bodyPr anchor="ctr">
            <a:normAutofit/>
          </a:bodyPr>
          <a:lstStyle>
            <a:lvl1pPr algn="l">
              <a:defRPr sz="2800"/>
            </a:lvl1pPr>
          </a:lstStyle>
          <a:p>
            <a:r>
              <a:rPr lang="es-ES" dirty="0"/>
              <a:t>Haga clic para modificar el estilo de título del patrón</a:t>
            </a:r>
            <a:endParaRPr lang="en-US" dirty="0"/>
          </a:p>
        </p:txBody>
      </p:sp>
      <p:sp>
        <p:nvSpPr>
          <p:cNvPr id="6" name="Marcador de posición de imagen 2">
            <a:extLst>
              <a:ext uri="{FF2B5EF4-FFF2-40B4-BE49-F238E27FC236}">
                <a16:creationId xmlns:a16="http://schemas.microsoft.com/office/drawing/2014/main" id="{8DF0E52D-7DE3-4E32-B00F-22DF7563698F}"/>
              </a:ext>
            </a:extLst>
          </p:cNvPr>
          <p:cNvSpPr>
            <a:spLocks noGrp="1"/>
          </p:cNvSpPr>
          <p:nvPr>
            <p:ph type="pic" sz="quarter" idx="11"/>
          </p:nvPr>
        </p:nvSpPr>
        <p:spPr>
          <a:xfrm>
            <a:off x="0" y="0"/>
            <a:ext cx="4272742" cy="6371502"/>
          </a:xfrm>
        </p:spPr>
        <p:txBody>
          <a:bodyPr/>
          <a:lstStyle/>
          <a:p>
            <a:endParaRPr lang="es-CO" dirty="0"/>
          </a:p>
        </p:txBody>
      </p:sp>
    </p:spTree>
    <p:extLst>
      <p:ext uri="{BB962C8B-B14F-4D97-AF65-F5344CB8AC3E}">
        <p14:creationId xmlns:p14="http://schemas.microsoft.com/office/powerpoint/2010/main" val="35629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illa_opcion_foto_horizonta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557935-AEE7-49BC-AC48-16F7975A145F}"/>
              </a:ext>
            </a:extLst>
          </p:cNvPr>
          <p:cNvSpPr>
            <a:spLocks noGrp="1"/>
          </p:cNvSpPr>
          <p:nvPr>
            <p:ph type="ctrTitle"/>
          </p:nvPr>
        </p:nvSpPr>
        <p:spPr>
          <a:xfrm>
            <a:off x="521293" y="3698543"/>
            <a:ext cx="11254812" cy="2420246"/>
          </a:xfrm>
        </p:spPr>
        <p:txBody>
          <a:bodyPr anchor="ctr">
            <a:normAutofit/>
          </a:bodyPr>
          <a:lstStyle>
            <a:lvl1pPr algn="ctr">
              <a:defRPr sz="2800"/>
            </a:lvl1pPr>
          </a:lstStyle>
          <a:p>
            <a:r>
              <a:rPr lang="es-ES" dirty="0"/>
              <a:t>Haga clic para modificar el estilo de título del patrón</a:t>
            </a:r>
            <a:endParaRPr lang="en-US" dirty="0"/>
          </a:p>
        </p:txBody>
      </p:sp>
      <p:sp>
        <p:nvSpPr>
          <p:cNvPr id="8" name="Marcador de posición de imagen 3">
            <a:extLst>
              <a:ext uri="{FF2B5EF4-FFF2-40B4-BE49-F238E27FC236}">
                <a16:creationId xmlns:a16="http://schemas.microsoft.com/office/drawing/2014/main" id="{3FBAB972-B9F3-43A1-A636-7A61A683B60D}"/>
              </a:ext>
            </a:extLst>
          </p:cNvPr>
          <p:cNvSpPr>
            <a:spLocks noGrp="1"/>
          </p:cNvSpPr>
          <p:nvPr>
            <p:ph type="pic" sz="quarter" idx="10"/>
          </p:nvPr>
        </p:nvSpPr>
        <p:spPr>
          <a:xfrm>
            <a:off x="0" y="0"/>
            <a:ext cx="12192000" cy="3450967"/>
          </a:xfrm>
        </p:spPr>
        <p:txBody>
          <a:bodyPr/>
          <a:lstStyle/>
          <a:p>
            <a:endParaRPr lang="es-CO"/>
          </a:p>
        </p:txBody>
      </p:sp>
    </p:spTree>
    <p:extLst>
      <p:ext uri="{BB962C8B-B14F-4D97-AF65-F5344CB8AC3E}">
        <p14:creationId xmlns:p14="http://schemas.microsoft.com/office/powerpoint/2010/main" val="91946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illa_opcion_foto_vertical">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C28B1B5-2F97-46DD-ABCB-13EAA007643F}"/>
              </a:ext>
            </a:extLst>
          </p:cNvPr>
          <p:cNvSpPr>
            <a:spLocks noGrp="1"/>
          </p:cNvSpPr>
          <p:nvPr>
            <p:ph type="sldNum" sz="quarter" idx="10"/>
          </p:nvPr>
        </p:nvSpPr>
        <p:spPr/>
        <p:txBody>
          <a:bodyPr/>
          <a:lstStyle/>
          <a:p>
            <a:fld id="{90AD85FB-DBFA-4636-B455-F91114ABC2C6}" type="slidenum">
              <a:rPr lang="es-CO" smtClean="0"/>
              <a:pPr/>
              <a:t>‹Nº›</a:t>
            </a:fld>
            <a:endParaRPr lang="es-CO" dirty="0"/>
          </a:p>
        </p:txBody>
      </p:sp>
      <p:sp>
        <p:nvSpPr>
          <p:cNvPr id="7" name="Title 1">
            <a:extLst>
              <a:ext uri="{FF2B5EF4-FFF2-40B4-BE49-F238E27FC236}">
                <a16:creationId xmlns:a16="http://schemas.microsoft.com/office/drawing/2014/main" id="{69461931-9A46-4D2B-BB5C-0EF290B80EB0}"/>
              </a:ext>
            </a:extLst>
          </p:cNvPr>
          <p:cNvSpPr>
            <a:spLocks noGrp="1"/>
          </p:cNvSpPr>
          <p:nvPr>
            <p:ph type="ctrTitle"/>
          </p:nvPr>
        </p:nvSpPr>
        <p:spPr>
          <a:xfrm>
            <a:off x="5110393" y="3985147"/>
            <a:ext cx="6416209" cy="2007213"/>
          </a:xfrm>
        </p:spPr>
        <p:txBody>
          <a:bodyPr anchor="ctr">
            <a:normAutofit/>
          </a:bodyPr>
          <a:lstStyle>
            <a:lvl1pPr algn="l">
              <a:defRPr sz="2800"/>
            </a:lvl1pPr>
          </a:lstStyle>
          <a:p>
            <a:r>
              <a:rPr lang="es-ES" dirty="0"/>
              <a:t>Haga clic para modificar el estilo de título del patrón</a:t>
            </a:r>
            <a:endParaRPr lang="en-US" dirty="0"/>
          </a:p>
        </p:txBody>
      </p:sp>
      <p:sp>
        <p:nvSpPr>
          <p:cNvPr id="6" name="Marcador de posición de imagen 2">
            <a:extLst>
              <a:ext uri="{FF2B5EF4-FFF2-40B4-BE49-F238E27FC236}">
                <a16:creationId xmlns:a16="http://schemas.microsoft.com/office/drawing/2014/main" id="{8DF0E52D-7DE3-4E32-B00F-22DF7563698F}"/>
              </a:ext>
            </a:extLst>
          </p:cNvPr>
          <p:cNvSpPr>
            <a:spLocks noGrp="1"/>
          </p:cNvSpPr>
          <p:nvPr>
            <p:ph type="pic" sz="quarter" idx="11"/>
          </p:nvPr>
        </p:nvSpPr>
        <p:spPr>
          <a:xfrm>
            <a:off x="1" y="0"/>
            <a:ext cx="4264428" cy="6359104"/>
          </a:xfrm>
        </p:spPr>
        <p:txBody>
          <a:bodyPr/>
          <a:lstStyle/>
          <a:p>
            <a:endParaRPr lang="es-CO" dirty="0"/>
          </a:p>
        </p:txBody>
      </p:sp>
    </p:spTree>
    <p:extLst>
      <p:ext uri="{BB962C8B-B14F-4D97-AF65-F5344CB8AC3E}">
        <p14:creationId xmlns:p14="http://schemas.microsoft.com/office/powerpoint/2010/main" val="180256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_blanco_texto_títul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AD85FB-DBFA-4636-B455-F91114ABC2C6}" type="slidenum">
              <a:rPr lang="es-CO" smtClean="0"/>
              <a:t>‹Nº›</a:t>
            </a:fld>
            <a:endParaRPr lang="es-CO"/>
          </a:p>
        </p:txBody>
      </p:sp>
      <p:sp>
        <p:nvSpPr>
          <p:cNvPr id="9" name="Título 8">
            <a:extLst>
              <a:ext uri="{FF2B5EF4-FFF2-40B4-BE49-F238E27FC236}">
                <a16:creationId xmlns:a16="http://schemas.microsoft.com/office/drawing/2014/main" id="{42171941-F415-4ACC-8990-06F3CB25EFF9}"/>
              </a:ext>
            </a:extLst>
          </p:cNvPr>
          <p:cNvSpPr>
            <a:spLocks noGrp="1"/>
          </p:cNvSpPr>
          <p:nvPr>
            <p:ph type="title"/>
          </p:nvPr>
        </p:nvSpPr>
        <p:spPr/>
        <p:txBody>
          <a:bodyPr/>
          <a:lstStyle/>
          <a:p>
            <a:r>
              <a:rPr lang="es-ES" dirty="0"/>
              <a:t>Haga clic para modificar el estilo de título del patrón</a:t>
            </a:r>
            <a:endParaRPr lang="es-CO" dirty="0"/>
          </a:p>
        </p:txBody>
      </p:sp>
      <p:sp>
        <p:nvSpPr>
          <p:cNvPr id="11" name="Marcador de texto 10">
            <a:extLst>
              <a:ext uri="{FF2B5EF4-FFF2-40B4-BE49-F238E27FC236}">
                <a16:creationId xmlns:a16="http://schemas.microsoft.com/office/drawing/2014/main" id="{DAB587F5-28AD-4FA5-96D8-8BD1332DB5FB}"/>
              </a:ext>
            </a:extLst>
          </p:cNvPr>
          <p:cNvSpPr>
            <a:spLocks noGrp="1"/>
          </p:cNvSpPr>
          <p:nvPr>
            <p:ph type="body" sz="quarter" idx="13"/>
          </p:nvPr>
        </p:nvSpPr>
        <p:spPr>
          <a:xfrm>
            <a:off x="295275" y="1222375"/>
            <a:ext cx="11601450" cy="49291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08302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En_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AD85FB-DBFA-4636-B455-F91114ABC2C6}" type="slidenum">
              <a:rPr lang="es-CO" smtClean="0"/>
              <a:t>‹Nº›</a:t>
            </a:fld>
            <a:endParaRPr lang="es-CO" dirty="0"/>
          </a:p>
        </p:txBody>
      </p:sp>
    </p:spTree>
    <p:extLst>
      <p:ext uri="{BB962C8B-B14F-4D97-AF65-F5344CB8AC3E}">
        <p14:creationId xmlns:p14="http://schemas.microsoft.com/office/powerpoint/2010/main" val="148785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1">
    <p:spTree>
      <p:nvGrpSpPr>
        <p:cNvPr id="1" name=""/>
        <p:cNvGrpSpPr/>
        <p:nvPr/>
      </p:nvGrpSpPr>
      <p:grpSpPr>
        <a:xfrm>
          <a:off x="0" y="0"/>
          <a:ext cx="0" cy="0"/>
          <a:chOff x="0" y="0"/>
          <a:chExt cx="0" cy="0"/>
        </a:xfrm>
      </p:grpSpPr>
      <p:sp>
        <p:nvSpPr>
          <p:cNvPr id="2" name="Title 1"/>
          <p:cNvSpPr>
            <a:spLocks noGrp="1"/>
          </p:cNvSpPr>
          <p:nvPr>
            <p:ph type="title"/>
          </p:nvPr>
        </p:nvSpPr>
        <p:spPr>
          <a:xfrm>
            <a:off x="295189" y="261298"/>
            <a:ext cx="11601622" cy="89965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Slide Number Placeholder 5">
            <a:extLst>
              <a:ext uri="{FF2B5EF4-FFF2-40B4-BE49-F238E27FC236}">
                <a16:creationId xmlns:a16="http://schemas.microsoft.com/office/drawing/2014/main" id="{3A8E096A-7472-4BAE-8305-A1CBAF4FDBB1}"/>
              </a:ext>
            </a:extLst>
          </p:cNvPr>
          <p:cNvSpPr>
            <a:spLocks noGrp="1"/>
          </p:cNvSpPr>
          <p:nvPr>
            <p:ph type="sldNum" sz="quarter" idx="4"/>
          </p:nvPr>
        </p:nvSpPr>
        <p:spPr>
          <a:xfrm>
            <a:off x="385715" y="6368952"/>
            <a:ext cx="2743200" cy="365125"/>
          </a:xfrm>
          <a:prstGeom prst="rect">
            <a:avLst/>
          </a:prstGeom>
        </p:spPr>
        <p:txBody>
          <a:bodyPr vert="horz" lIns="91440" tIns="45720" rIns="91440" bIns="45720" rtlCol="0" anchor="ctr"/>
          <a:lstStyle>
            <a:lvl1pPr algn="l">
              <a:defRPr sz="1600">
                <a:solidFill>
                  <a:schemeClr val="tx2">
                    <a:lumMod val="40000"/>
                    <a:lumOff val="60000"/>
                  </a:schemeClr>
                </a:solidFill>
                <a:latin typeface="Arial Rounded MT Bold" panose="020F0704030504030204" pitchFamily="34" charset="0"/>
              </a:defRPr>
            </a:lvl1pPr>
          </a:lstStyle>
          <a:p>
            <a:fld id="{90AD85FB-DBFA-4636-B455-F91114ABC2C6}" type="slidenum">
              <a:rPr lang="es-CO" smtClean="0"/>
              <a:pPr/>
              <a:t>‹Nº›</a:t>
            </a:fld>
            <a:endParaRPr lang="es-CO" dirty="0"/>
          </a:p>
        </p:txBody>
      </p:sp>
      <p:sp>
        <p:nvSpPr>
          <p:cNvPr id="7" name="Slide Number Placeholder 3">
            <a:extLst>
              <a:ext uri="{FF2B5EF4-FFF2-40B4-BE49-F238E27FC236}">
                <a16:creationId xmlns:a16="http://schemas.microsoft.com/office/drawing/2014/main" id="{D2DCCC58-AE3B-4C0A-8014-16D88B9311EB}"/>
              </a:ext>
            </a:extLst>
          </p:cNvPr>
          <p:cNvSpPr txBox="1">
            <a:spLocks/>
          </p:cNvSpPr>
          <p:nvPr userDrawn="1"/>
        </p:nvSpPr>
        <p:spPr>
          <a:xfrm>
            <a:off x="5674197" y="6386094"/>
            <a:ext cx="843606" cy="418636"/>
          </a:xfrm>
          <a:prstGeom prst="rect">
            <a:avLst/>
          </a:prstGeom>
        </p:spPr>
        <p:txBody>
          <a:bodyPr vert="horz" lIns="91440" tIns="45720" rIns="91440" bIns="45720" rtlCol="0" anchor="ctr"/>
          <a:lstStyle>
            <a:defPPr>
              <a:defRPr lang="en-US"/>
            </a:defPPr>
            <a:lvl1pPr marL="0" algn="ctr" defTabSz="457200" rtl="0" eaLnBrk="1" latinLnBrk="0" hangingPunct="1">
              <a:defRPr sz="1800" b="1" kern="1200">
                <a:solidFill>
                  <a:schemeClr val="bg1"/>
                </a:solidFill>
                <a:latin typeface="Arial Black" panose="020B0A04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AD85FB-DBFA-4636-B455-F91114ABC2C6}" type="slidenum">
              <a:rPr lang="es-CO" smtClean="0"/>
              <a:pPr/>
              <a:t>‹Nº›</a:t>
            </a:fld>
            <a:endParaRPr lang="es-CO" dirty="0"/>
          </a:p>
        </p:txBody>
      </p:sp>
    </p:spTree>
    <p:extLst>
      <p:ext uri="{BB962C8B-B14F-4D97-AF65-F5344CB8AC3E}">
        <p14:creationId xmlns:p14="http://schemas.microsoft.com/office/powerpoint/2010/main" val="273863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16B58E-2FAE-4956-860F-4D779EA849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66501"/>
            <a:ext cx="12231471" cy="6935370"/>
          </a:xfrm>
          <a:prstGeom prst="rect">
            <a:avLst/>
          </a:prstGeom>
        </p:spPr>
      </p:pic>
      <p:pic>
        <p:nvPicPr>
          <p:cNvPr id="9" name="Imagen 8">
            <a:extLst>
              <a:ext uri="{FF2B5EF4-FFF2-40B4-BE49-F238E27FC236}">
                <a16:creationId xmlns:a16="http://schemas.microsoft.com/office/drawing/2014/main" id="{0419CCC5-227F-447B-80D4-863C915E5048}"/>
              </a:ext>
            </a:extLst>
          </p:cNvPr>
          <p:cNvPicPr>
            <a:picLocks noChangeAspect="1"/>
          </p:cNvPicPr>
          <p:nvPr userDrawn="1"/>
        </p:nvPicPr>
        <p:blipFill>
          <a:blip r:embed="rId17">
            <a:duotone>
              <a:schemeClr val="accent4">
                <a:shade val="45000"/>
                <a:satMod val="135000"/>
              </a:schemeClr>
              <a:prstClr val="white"/>
            </a:duotone>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0" y="6363865"/>
            <a:ext cx="12231470" cy="504825"/>
          </a:xfrm>
          <a:prstGeom prst="rect">
            <a:avLst/>
          </a:prstGeom>
          <a:solidFill>
            <a:schemeClr val="accent2">
              <a:lumMod val="75000"/>
            </a:schemeClr>
          </a:solidFill>
        </p:spPr>
      </p:pic>
      <p:sp>
        <p:nvSpPr>
          <p:cNvPr id="2" name="Title Placeholder 1"/>
          <p:cNvSpPr>
            <a:spLocks noGrp="1"/>
          </p:cNvSpPr>
          <p:nvPr>
            <p:ph type="title"/>
          </p:nvPr>
        </p:nvSpPr>
        <p:spPr>
          <a:xfrm>
            <a:off x="295189" y="193112"/>
            <a:ext cx="11601622" cy="924210"/>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95189" y="1193336"/>
            <a:ext cx="11601622" cy="4983627"/>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5674197" y="6386094"/>
            <a:ext cx="843606" cy="418636"/>
          </a:xfrm>
          <a:prstGeom prst="rect">
            <a:avLst/>
          </a:prstGeom>
        </p:spPr>
        <p:txBody>
          <a:bodyPr vert="horz" lIns="91440" tIns="45720" rIns="91440" bIns="45720" rtlCol="0" anchor="ctr"/>
          <a:lstStyle>
            <a:lvl1pPr algn="ctr">
              <a:defRPr sz="1800" b="0">
                <a:solidFill>
                  <a:schemeClr val="bg1"/>
                </a:solidFill>
                <a:latin typeface="Arial Black" panose="020B0A04020102020204" pitchFamily="34" charset="0"/>
              </a:defRPr>
            </a:lvl1pPr>
          </a:lstStyle>
          <a:p>
            <a:fld id="{90AD85FB-DBFA-4636-B455-F91114ABC2C6}" type="slidenum">
              <a:rPr lang="es-CO" smtClean="0"/>
              <a:pPr/>
              <a:t>‹Nº›</a:t>
            </a:fld>
            <a:endParaRPr lang="es-CO" dirty="0"/>
          </a:p>
        </p:txBody>
      </p:sp>
      <p:pic>
        <p:nvPicPr>
          <p:cNvPr id="5" name="Imagen 4" descr="Imagen que contiene dibujo, avión&#10;&#10;Descripción generada automáticamente">
            <a:extLst>
              <a:ext uri="{FF2B5EF4-FFF2-40B4-BE49-F238E27FC236}">
                <a16:creationId xmlns:a16="http://schemas.microsoft.com/office/drawing/2014/main" id="{781B946E-6DA5-45BF-B51D-64B0481B188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628961" y="6370258"/>
            <a:ext cx="267850" cy="471906"/>
          </a:xfrm>
          <a:prstGeom prst="rect">
            <a:avLst/>
          </a:prstGeom>
        </p:spPr>
      </p:pic>
    </p:spTree>
    <p:extLst>
      <p:ext uri="{BB962C8B-B14F-4D97-AF65-F5344CB8AC3E}">
        <p14:creationId xmlns:p14="http://schemas.microsoft.com/office/powerpoint/2010/main" val="2096313332"/>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99" r:id="rId3"/>
    <p:sldLayoutId id="2147483700" r:id="rId4"/>
    <p:sldLayoutId id="2147483706" r:id="rId5"/>
    <p:sldLayoutId id="2147483707" r:id="rId6"/>
    <p:sldLayoutId id="2147483679" r:id="rId7"/>
    <p:sldLayoutId id="2147483703" r:id="rId8"/>
    <p:sldLayoutId id="2147483674" r:id="rId9"/>
    <p:sldLayoutId id="2147483676" r:id="rId10"/>
    <p:sldLayoutId id="2147483677" r:id="rId11"/>
    <p:sldLayoutId id="2147483680" r:id="rId12"/>
    <p:sldLayoutId id="2147483681" r:id="rId13"/>
    <p:sldLayoutId id="2147483689" r:id="rId14"/>
  </p:sldLayoutIdLst>
  <p:hf hdr="0" ftr="0" dt="0"/>
  <p:txStyles>
    <p:titleStyle>
      <a:lvl1pPr algn="ctr" defTabSz="914400" rtl="0" eaLnBrk="1" latinLnBrk="0" hangingPunct="1">
        <a:lnSpc>
          <a:spcPct val="90000"/>
        </a:lnSpc>
        <a:spcBef>
          <a:spcPct val="0"/>
        </a:spcBef>
        <a:buNone/>
        <a:defRPr sz="2800" b="0" kern="1200">
          <a:solidFill>
            <a:schemeClr val="accent4">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6.em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7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518261" y="358981"/>
            <a:ext cx="4757075" cy="338554"/>
          </a:xfrm>
          <a:prstGeom prst="rect">
            <a:avLst/>
          </a:prstGeom>
          <a:noFill/>
        </p:spPr>
        <p:txBody>
          <a:bodyPr wrap="square" rtlCol="0">
            <a:spAutoFit/>
          </a:bodyPr>
          <a:lstStyle/>
          <a:p>
            <a:r>
              <a:rPr lang="es-CO" sz="1600" b="1" dirty="0"/>
              <a:t>COMPONENTE EVALUACIÓN DEL RIESGO</a:t>
            </a:r>
          </a:p>
        </p:txBody>
      </p:sp>
      <p:sp>
        <p:nvSpPr>
          <p:cNvPr id="5" name="6 CuadroTexto"/>
          <p:cNvSpPr txBox="1"/>
          <p:nvPr/>
        </p:nvSpPr>
        <p:spPr>
          <a:xfrm>
            <a:off x="518261" y="1036794"/>
            <a:ext cx="11075499" cy="1384995"/>
          </a:xfrm>
          <a:prstGeom prst="rect">
            <a:avLst/>
          </a:prstGeom>
          <a:noFill/>
        </p:spPr>
        <p:txBody>
          <a:bodyPr wrap="square" rtlCol="0">
            <a:spAutoFit/>
          </a:bodyPr>
          <a:lstStyle/>
          <a:p>
            <a:pPr algn="just"/>
            <a:r>
              <a:rPr lang="es-CO" sz="1400" dirty="0"/>
              <a:t>Es el proceso dinámico e interactivo que le permite a la entidad identificar, evaluar y gestionar aquellos eventos, tanto internos como externos, que puedan afectar o impedir el logro de sus objetivos institucionales. Para el análisis de este componente, se tuvo en cuenta los resultados de las preguntas asociadas a la Planeación y Gestión MIPG y si este se ajusta a la gestión del Instituto, sobre el Plan Estratégico: Misión, visión, objetivos, estrategias, metas y medición de resultados, como referentes generales de la gestión Institucional, plan acción, sobre los controles definidos por la entidad para mitigar los riesgos de gestión y corrupción incluyen responsable del control, frecuencia del control, descripción detallada de la operación del control, evidencia del control, nombre del control entre otros.</a:t>
            </a:r>
            <a:endParaRPr lang="es-CO" sz="1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023" y="2936383"/>
            <a:ext cx="4543262" cy="246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099" y="2936383"/>
            <a:ext cx="4853022" cy="257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8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11</a:t>
            </a:fld>
            <a:endParaRPr lang="es-C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550" y="693202"/>
            <a:ext cx="4246427" cy="212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373" y="693202"/>
            <a:ext cx="4624063" cy="212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6 CuadroTexto"/>
          <p:cNvSpPr txBox="1"/>
          <p:nvPr/>
        </p:nvSpPr>
        <p:spPr>
          <a:xfrm>
            <a:off x="506877" y="3103126"/>
            <a:ext cx="10942440" cy="3323987"/>
          </a:xfrm>
          <a:prstGeom prst="rect">
            <a:avLst/>
          </a:prstGeom>
          <a:noFill/>
        </p:spPr>
        <p:txBody>
          <a:bodyPr wrap="square" rtlCol="0">
            <a:spAutoFit/>
          </a:bodyPr>
          <a:lstStyle/>
          <a:p>
            <a:pPr algn="just"/>
            <a:r>
              <a:rPr lang="es-CO" sz="1400" dirty="0"/>
              <a:t>Los resultados indican que el componente Evaluación del riesgo, lo perciben los funcionarios de manera satisfactoria y adecuada, pues un 35% considera  que se cumple aceptablemente y el 42% que se cumple plenamente, lo que representa un 77% en la percepción positiva sobre el cumplimiento de las actividades desarrolladas por la Entidad en relación con el proceso que le permite a la entidad identificar, evaluar y gestionar aquellos eventos, tanto internos como externos, que puedan afectar o impedir el logro de sus objetivos institucionales.  </a:t>
            </a:r>
          </a:p>
          <a:p>
            <a:pPr algn="just"/>
            <a:endParaRPr lang="es-CO" sz="1400" dirty="0"/>
          </a:p>
          <a:p>
            <a:pPr algn="just"/>
            <a:r>
              <a:rPr lang="es-CO" sz="1400" dirty="0"/>
              <a:t>Para este componente, las preguntas que registraron los porcentajes más bajos respecto a la percepción de los encuestados, ya sea por desconocimiento o porque los funcionarios perciben que el Instituto no está cumpliendo o aplicando los temas y que por tanto se ubican en un criterio inadecuado, las preguntas relacionadas con lo anterior fueron si la Entidad analiza las diferentes formas de fraude y corrupción, o si la entidad ha identificado factores que puedan afectar negativamente el cumplimiento de los objetivos y otro tema tiene que ver con los indicadores de medición y seguimiento del desempeño en el marco de su política de servicio al ciudadano.</a:t>
            </a:r>
          </a:p>
          <a:p>
            <a:pPr algn="just"/>
            <a:r>
              <a:rPr lang="es-CO" sz="1400" dirty="0"/>
              <a:t>Por otra parte, las preguntas con mayores porcentajes de calificación y clasificadas como adecuadas, son aquellas asociadas al conocimiento de la misión, visión, objetivos, estrategias, metas y medición de resultados como referentes generales, el conocimiento de los objetivos y alcance del proceso, finalmente si se conoce la ubicación de los procedimientos, instructivos y manuales del Instituto.</a:t>
            </a:r>
          </a:p>
          <a:p>
            <a:pPr algn="just"/>
            <a:endParaRPr lang="es-CO" sz="1400" dirty="0">
              <a:solidFill>
                <a:srgbClr val="FF0000"/>
              </a:solidFill>
            </a:endParaRPr>
          </a:p>
        </p:txBody>
      </p:sp>
    </p:spTree>
    <p:extLst>
      <p:ext uri="{BB962C8B-B14F-4D97-AF65-F5344CB8AC3E}">
        <p14:creationId xmlns:p14="http://schemas.microsoft.com/office/powerpoint/2010/main" val="370959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12</a:t>
            </a:fld>
            <a:endParaRPr lang="es-CO"/>
          </a:p>
        </p:txBody>
      </p:sp>
      <p:sp>
        <p:nvSpPr>
          <p:cNvPr id="5" name="3 CuadroTexto"/>
          <p:cNvSpPr txBox="1"/>
          <p:nvPr/>
        </p:nvSpPr>
        <p:spPr>
          <a:xfrm>
            <a:off x="533231" y="292212"/>
            <a:ext cx="4992555" cy="338554"/>
          </a:xfrm>
          <a:prstGeom prst="rect">
            <a:avLst/>
          </a:prstGeom>
          <a:noFill/>
        </p:spPr>
        <p:txBody>
          <a:bodyPr wrap="square" rtlCol="0">
            <a:spAutoFit/>
          </a:bodyPr>
          <a:lstStyle/>
          <a:p>
            <a:r>
              <a:rPr lang="es-CO" sz="1600" b="1" dirty="0"/>
              <a:t>COMPONENTE ACTIVIDADES DE CONTROL</a:t>
            </a:r>
          </a:p>
        </p:txBody>
      </p:sp>
      <p:sp>
        <p:nvSpPr>
          <p:cNvPr id="6" name="4 CuadroTexto"/>
          <p:cNvSpPr txBox="1"/>
          <p:nvPr/>
        </p:nvSpPr>
        <p:spPr>
          <a:xfrm>
            <a:off x="533231" y="889824"/>
            <a:ext cx="10953186" cy="1384995"/>
          </a:xfrm>
          <a:prstGeom prst="rect">
            <a:avLst/>
          </a:prstGeom>
          <a:noFill/>
        </p:spPr>
        <p:txBody>
          <a:bodyPr wrap="square" rtlCol="0">
            <a:spAutoFit/>
          </a:bodyPr>
          <a:lstStyle/>
          <a:p>
            <a:pPr algn="just"/>
            <a:r>
              <a:rPr lang="es-CO" sz="1400" dirty="0"/>
              <a:t>Involucra las acciones establecidas por la Entidad, a través de políticas de operación, procesos y procedimientos, que contribuyen a la materialización de las directrices impartidas por la Alta Dirección para el logro de los objetivos. Estas actividades permiten el control de los riesgos que pueden incidir en el cumplimiento de los objetivos institucionales. </a:t>
            </a:r>
            <a:endParaRPr lang="es-CO" sz="1400" b="1" dirty="0"/>
          </a:p>
          <a:p>
            <a:pPr algn="just"/>
            <a:r>
              <a:rPr lang="es-CO" sz="1400" dirty="0"/>
              <a:t>Para el análisis de este componente, se tuvo en cuenta los resultados de las preguntas asociadas a la estructura organizacional, políticas de operación, modelo de operación por procesos, procedimientos, actividades de control, monitoreo y seguimiento a la gestión para la mejora continua, planes, programas y proyectos.  </a:t>
            </a:r>
            <a:endParaRPr lang="es-CO" sz="1400" b="1" dirty="0"/>
          </a:p>
        </p:txBody>
      </p:sp>
      <p:graphicFrame>
        <p:nvGraphicFramePr>
          <p:cNvPr id="7" name="8 Tabla"/>
          <p:cNvGraphicFramePr>
            <a:graphicFrameLocks noGrp="1"/>
          </p:cNvGraphicFramePr>
          <p:nvPr/>
        </p:nvGraphicFramePr>
        <p:xfrm>
          <a:off x="7127153" y="2588255"/>
          <a:ext cx="4342036" cy="2493196"/>
        </p:xfrm>
        <a:graphic>
          <a:graphicData uri="http://schemas.openxmlformats.org/drawingml/2006/table">
            <a:tbl>
              <a:tblPr/>
              <a:tblGrid>
                <a:gridCol w="2566307">
                  <a:extLst>
                    <a:ext uri="{9D8B030D-6E8A-4147-A177-3AD203B41FA5}">
                      <a16:colId xmlns:a16="http://schemas.microsoft.com/office/drawing/2014/main" val="20000"/>
                    </a:ext>
                  </a:extLst>
                </a:gridCol>
                <a:gridCol w="1775729">
                  <a:extLst>
                    <a:ext uri="{9D8B030D-6E8A-4147-A177-3AD203B41FA5}">
                      <a16:colId xmlns:a16="http://schemas.microsoft.com/office/drawing/2014/main" val="20001"/>
                    </a:ext>
                  </a:extLst>
                </a:gridCol>
              </a:tblGrid>
              <a:tr h="491935">
                <a:tc gridSpan="2">
                  <a:txBody>
                    <a:bodyPr/>
                    <a:lstStyle/>
                    <a:p>
                      <a:pPr algn="ctr" fontAlgn="ctr"/>
                      <a:r>
                        <a:rPr lang="es-CO" sz="1000" b="1" i="1" u="none" strike="noStrike" dirty="0">
                          <a:solidFill>
                            <a:srgbClr val="000000"/>
                          </a:solidFill>
                          <a:effectLst/>
                          <a:latin typeface="Arial"/>
                        </a:rPr>
                        <a:t>COMPONENTE ACTIVIDADES DE CONTROL</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70127">
                <a:tc>
                  <a:txBody>
                    <a:bodyPr/>
                    <a:lstStyle/>
                    <a:p>
                      <a:pPr algn="ctr" fontAlgn="ctr"/>
                      <a:r>
                        <a:rPr lang="es-CO" sz="1000" b="1" i="1" u="none" strike="noStrike" dirty="0">
                          <a:solidFill>
                            <a:srgbClr val="000000"/>
                          </a:solidFill>
                          <a:effectLst/>
                          <a:latin typeface="Arial"/>
                        </a:rPr>
                        <a:t>CATEGORÍA DE CALIFICACIÓN</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PORCENTAJE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49572296"/>
                  </a:ext>
                </a:extLst>
              </a:tr>
              <a:tr h="321476">
                <a:tc>
                  <a:txBody>
                    <a:bodyPr/>
                    <a:lstStyle/>
                    <a:p>
                      <a:pPr algn="l" fontAlgn="ctr"/>
                      <a:r>
                        <a:rPr lang="es-CO" sz="1000" b="0" i="0" u="none" strike="noStrike" dirty="0">
                          <a:solidFill>
                            <a:srgbClr val="000000"/>
                          </a:solidFill>
                          <a:effectLst/>
                          <a:latin typeface="Arial"/>
                        </a:rPr>
                        <a:t>No sabe </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13%</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2591">
                <a:tc>
                  <a:txBody>
                    <a:bodyPr/>
                    <a:lstStyle/>
                    <a:p>
                      <a:pPr algn="l" fontAlgn="ctr"/>
                      <a:r>
                        <a:rPr lang="es-CO" sz="1000" b="0" i="0" u="none" strike="noStrike">
                          <a:solidFill>
                            <a:srgbClr val="000000"/>
                          </a:solidFill>
                          <a:effectLst/>
                          <a:latin typeface="Arial"/>
                        </a:rPr>
                        <a:t>No cumple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2%</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6462">
                <a:tc>
                  <a:txBody>
                    <a:bodyPr/>
                    <a:lstStyle/>
                    <a:p>
                      <a:pPr algn="l" fontAlgn="ctr"/>
                      <a:r>
                        <a:rPr lang="es-CO" sz="1000" b="0" i="0" u="none" strike="noStrike" dirty="0">
                          <a:solidFill>
                            <a:srgbClr val="000000"/>
                          </a:solidFill>
                          <a:effectLst/>
                          <a:latin typeface="Arial"/>
                        </a:rPr>
                        <a:t>Se cumple insatisfactoriamente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5%</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0333">
                <a:tc>
                  <a:txBody>
                    <a:bodyPr/>
                    <a:lstStyle/>
                    <a:p>
                      <a:pPr algn="l" fontAlgn="ctr"/>
                      <a:r>
                        <a:rPr lang="es-CO" sz="1000" b="0" i="0" u="none" strike="noStrike" dirty="0">
                          <a:solidFill>
                            <a:srgbClr val="000000"/>
                          </a:solidFill>
                          <a:effectLst/>
                          <a:latin typeface="Arial"/>
                        </a:rPr>
                        <a:t>Se cumple aceptablemente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0332">
                <a:tc>
                  <a:txBody>
                    <a:bodyPr/>
                    <a:lstStyle/>
                    <a:p>
                      <a:pPr algn="l" fontAlgn="ctr"/>
                      <a:r>
                        <a:rPr lang="es-CO" sz="1000" b="0" i="0" u="none" strike="noStrike" dirty="0">
                          <a:solidFill>
                            <a:srgbClr val="000000"/>
                          </a:solidFill>
                          <a:effectLst/>
                          <a:latin typeface="Arial"/>
                        </a:rPr>
                        <a:t>Cumple plenamente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44%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9940">
                <a:tc>
                  <a:txBody>
                    <a:bodyPr/>
                    <a:lstStyle/>
                    <a:p>
                      <a:pPr algn="l" fontAlgn="ctr"/>
                      <a:r>
                        <a:rPr lang="es-CO" sz="1000" b="0" i="0" u="none" strike="noStrike" dirty="0">
                          <a:solidFill>
                            <a:srgbClr val="000000"/>
                          </a:solidFill>
                          <a:effectLst/>
                          <a:latin typeface="Arial"/>
                        </a:rPr>
                        <a:t>Otro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2%</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820160"/>
                  </a:ext>
                </a:extLst>
              </a:tr>
            </a:tbl>
          </a:graphicData>
        </a:graphic>
      </p:graphicFrame>
      <p:graphicFrame>
        <p:nvGraphicFramePr>
          <p:cNvPr id="11" name="Gráfico 10"/>
          <p:cNvGraphicFramePr>
            <a:graphicFrameLocks/>
          </p:cNvGraphicFramePr>
          <p:nvPr/>
        </p:nvGraphicFramePr>
        <p:xfrm>
          <a:off x="770709" y="2588255"/>
          <a:ext cx="5747094" cy="2584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933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13</a:t>
            </a:fld>
            <a:endParaRPr lang="es-CO"/>
          </a:p>
        </p:txBody>
      </p:sp>
      <p:sp>
        <p:nvSpPr>
          <p:cNvPr id="5" name="3 CuadroTexto"/>
          <p:cNvSpPr txBox="1"/>
          <p:nvPr/>
        </p:nvSpPr>
        <p:spPr>
          <a:xfrm>
            <a:off x="714332" y="3518827"/>
            <a:ext cx="11008895" cy="2677656"/>
          </a:xfrm>
          <a:prstGeom prst="rect">
            <a:avLst/>
          </a:prstGeom>
          <a:noFill/>
        </p:spPr>
        <p:txBody>
          <a:bodyPr wrap="square" rtlCol="0">
            <a:spAutoFit/>
          </a:bodyPr>
          <a:lstStyle/>
          <a:p>
            <a:pPr algn="just"/>
            <a:r>
              <a:rPr lang="es-CO" sz="1400" dirty="0"/>
              <a:t>Los resultados indican que el componente Actividades de Control es percibido de manera satisfactoria con 34% y adecuada con 44%, lo que sumado representa un 78% en la percepción positiva sobre el cumplimiento de las acciones desarrolladas por el Instituto en relación a la implementación de controles a través de sus diferentes procesos y actividades, así como los que se establecen para la gestión de los riesgos. </a:t>
            </a:r>
          </a:p>
          <a:p>
            <a:pPr algn="just"/>
            <a:endParaRPr lang="es-CO" sz="1400" dirty="0"/>
          </a:p>
          <a:p>
            <a:pPr algn="just"/>
            <a:r>
              <a:rPr lang="es-CO" sz="1400" dirty="0"/>
              <a:t>Los temas con porcentajes más bajos respecto a la percepción de los encuestados, especialmente por desconocimiento y que por tanto se ubicaron en un criterio inadecuado, fueron los relacionados con los mecanismos de medición y evaluación, lo que refleja la importancia de fortalecer la divulgación sobre la manera en que se realiza la medición a la gestión en los diferentes niveles de la Entidad y los resultados producto de su seguimiento y evaluación. En contraposición las preguntas con porcentajes más altos y calificadas como adecuadas son las asociadas a la existencia de procedimientos por proceso, plan de acción y conocimiento de los objetivos y metas del proyecto al cual se pertenece. </a:t>
            </a:r>
            <a:endParaRPr lang="es-CO" sz="1400" dirty="0">
              <a:solidFill>
                <a:srgbClr val="FF0000"/>
              </a:solidFill>
            </a:endParaRPr>
          </a:p>
          <a:p>
            <a:pPr algn="just"/>
            <a:endParaRPr lang="es-CO" sz="1400" b="1" dirty="0"/>
          </a:p>
        </p:txBody>
      </p:sp>
      <p:graphicFrame>
        <p:nvGraphicFramePr>
          <p:cNvPr id="4" name="Gráfico 3"/>
          <p:cNvGraphicFramePr>
            <a:graphicFrameLocks/>
          </p:cNvGraphicFramePr>
          <p:nvPr/>
        </p:nvGraphicFramePr>
        <p:xfrm>
          <a:off x="929671" y="343062"/>
          <a:ext cx="5353564" cy="2654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0 Tabla"/>
          <p:cNvGraphicFramePr>
            <a:graphicFrameLocks noGrp="1"/>
          </p:cNvGraphicFramePr>
          <p:nvPr/>
        </p:nvGraphicFramePr>
        <p:xfrm>
          <a:off x="6997336" y="499816"/>
          <a:ext cx="4288971" cy="2219361"/>
        </p:xfrm>
        <a:graphic>
          <a:graphicData uri="http://schemas.openxmlformats.org/drawingml/2006/table">
            <a:tbl>
              <a:tblPr/>
              <a:tblGrid>
                <a:gridCol w="2115701">
                  <a:extLst>
                    <a:ext uri="{9D8B030D-6E8A-4147-A177-3AD203B41FA5}">
                      <a16:colId xmlns:a16="http://schemas.microsoft.com/office/drawing/2014/main" val="20000"/>
                    </a:ext>
                  </a:extLst>
                </a:gridCol>
                <a:gridCol w="1108223">
                  <a:extLst>
                    <a:ext uri="{9D8B030D-6E8A-4147-A177-3AD203B41FA5}">
                      <a16:colId xmlns:a16="http://schemas.microsoft.com/office/drawing/2014/main" val="20001"/>
                    </a:ext>
                  </a:extLst>
                </a:gridCol>
                <a:gridCol w="1065047">
                  <a:extLst>
                    <a:ext uri="{9D8B030D-6E8A-4147-A177-3AD203B41FA5}">
                      <a16:colId xmlns:a16="http://schemas.microsoft.com/office/drawing/2014/main" val="20002"/>
                    </a:ext>
                  </a:extLst>
                </a:gridCol>
              </a:tblGrid>
              <a:tr h="491769">
                <a:tc gridSpan="3">
                  <a:txBody>
                    <a:bodyPr/>
                    <a:lstStyle/>
                    <a:p>
                      <a:pPr algn="ctr" fontAlgn="ctr"/>
                      <a:r>
                        <a:rPr lang="es-CO" sz="1000" b="1" i="1" u="none" strike="noStrike" dirty="0">
                          <a:solidFill>
                            <a:srgbClr val="000000"/>
                          </a:solidFill>
                          <a:effectLst/>
                          <a:latin typeface="Arial"/>
                        </a:rPr>
                        <a:t>VALORACIÓN</a:t>
                      </a:r>
                      <a:r>
                        <a:rPr lang="es-CO" sz="1000" b="1" i="1" u="none" strike="noStrike" baseline="0" dirty="0">
                          <a:solidFill>
                            <a:srgbClr val="000000"/>
                          </a:solidFill>
                          <a:effectLst/>
                          <a:latin typeface="Arial"/>
                        </a:rPr>
                        <a:t> COMPONENTE ACTIVIDADES DE CONTROL</a:t>
                      </a: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01638">
                <a:tc>
                  <a:txBody>
                    <a:bodyPr/>
                    <a:lstStyle/>
                    <a:p>
                      <a:pPr algn="ctr" fontAlgn="ctr"/>
                      <a:r>
                        <a:rPr lang="es-CO" sz="1000" b="1" i="1" u="none" strike="noStrike" dirty="0">
                          <a:solidFill>
                            <a:srgbClr val="000000"/>
                          </a:solidFill>
                          <a:effectLst/>
                          <a:latin typeface="Arial"/>
                        </a:rPr>
                        <a:t>DESCRIPCIÓN</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CRITERIO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PORCENTAJE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17701395"/>
                  </a:ext>
                </a:extLst>
              </a:tr>
              <a:tr h="361751">
                <a:tc>
                  <a:txBody>
                    <a:bodyPr/>
                    <a:lstStyle/>
                    <a:p>
                      <a:pPr algn="l" fontAlgn="ctr"/>
                      <a:r>
                        <a:rPr lang="es-CO" sz="1000" b="0" i="0" u="none" strike="noStrike" dirty="0">
                          <a:solidFill>
                            <a:srgbClr val="000000"/>
                          </a:solidFill>
                          <a:effectLst/>
                          <a:latin typeface="Arial"/>
                        </a:rPr>
                        <a:t>No sabe, No cumple, Otro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Arial"/>
                        </a:rPr>
                        <a:t>Inadecuado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17%</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1751">
                <a:tc>
                  <a:txBody>
                    <a:bodyPr/>
                    <a:lstStyle/>
                    <a:p>
                      <a:pPr algn="l" fontAlgn="ctr"/>
                      <a:r>
                        <a:rPr lang="es-CO" sz="1000" b="0" i="0" u="none" strike="noStrike">
                          <a:solidFill>
                            <a:srgbClr val="000000"/>
                          </a:solidFill>
                          <a:effectLst/>
                          <a:latin typeface="Arial"/>
                        </a:rPr>
                        <a:t>Se cumple insatisfactoriamente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Arial"/>
                        </a:rPr>
                        <a:t>Deficiente</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5%</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751">
                <a:tc>
                  <a:txBody>
                    <a:bodyPr/>
                    <a:lstStyle/>
                    <a:p>
                      <a:pPr algn="l" fontAlgn="ctr"/>
                      <a:r>
                        <a:rPr lang="es-CO" sz="1000" b="0" i="0" u="none" strike="noStrike" dirty="0">
                          <a:solidFill>
                            <a:srgbClr val="000000"/>
                          </a:solidFill>
                          <a:effectLst/>
                          <a:latin typeface="Arial"/>
                        </a:rPr>
                        <a:t>Se cumple aceptablemente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Arial"/>
                        </a:rPr>
                        <a:t>Satisfactorio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701">
                <a:tc>
                  <a:txBody>
                    <a:bodyPr/>
                    <a:lstStyle/>
                    <a:p>
                      <a:pPr algn="l" fontAlgn="ctr"/>
                      <a:r>
                        <a:rPr lang="es-CO" sz="1000" b="0" i="0" u="none" strike="noStrike" dirty="0">
                          <a:solidFill>
                            <a:srgbClr val="000000"/>
                          </a:solidFill>
                          <a:effectLst/>
                          <a:latin typeface="Arial"/>
                        </a:rPr>
                        <a:t>Cumple plenamente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Arial"/>
                        </a:rPr>
                        <a:t>Adecuado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44%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921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14</a:t>
            </a:fld>
            <a:endParaRPr lang="es-CO"/>
          </a:p>
        </p:txBody>
      </p:sp>
      <p:sp>
        <p:nvSpPr>
          <p:cNvPr id="5" name="4 CuadroTexto"/>
          <p:cNvSpPr txBox="1"/>
          <p:nvPr/>
        </p:nvSpPr>
        <p:spPr>
          <a:xfrm>
            <a:off x="527159" y="793326"/>
            <a:ext cx="10819651" cy="1600438"/>
          </a:xfrm>
          <a:prstGeom prst="rect">
            <a:avLst/>
          </a:prstGeom>
          <a:noFill/>
        </p:spPr>
        <p:txBody>
          <a:bodyPr wrap="square" rtlCol="0">
            <a:spAutoFit/>
          </a:bodyPr>
          <a:lstStyle/>
          <a:p>
            <a:pPr algn="just"/>
            <a:r>
              <a:rPr lang="es-CO" sz="1400" dirty="0"/>
              <a:t>Su propósito es permitir que la información se utilice de manera adecuada y que se comunique por los medios y tiempos oportunos, requiere del diseño de políticas y mecanismos para la generación, consecución y procesamiento de los datos al interior y exterior de la Entidad para divulgar los resultados de la gestión y que de esta manera se procure responder a las necesidades de los grupos de valor. Las preguntas que contiene la Encuesta en relación a este componente están asociadas a lineamientos, canales y medios de comunicación al interior y exterior de la Entidad, mecanismos de recepción de requerimientos por parte de la ciudadanía, tablas de retención documental, registro y divulgación de la información para la toma de decisiones, disponibilidad, accesibilidad, confiabilidad y seguridad de la información.</a:t>
            </a:r>
          </a:p>
        </p:txBody>
      </p:sp>
      <p:sp>
        <p:nvSpPr>
          <p:cNvPr id="15" name="3 CuadroTexto"/>
          <p:cNvSpPr txBox="1"/>
          <p:nvPr/>
        </p:nvSpPr>
        <p:spPr>
          <a:xfrm>
            <a:off x="514096" y="313234"/>
            <a:ext cx="5568619" cy="553998"/>
          </a:xfrm>
          <a:prstGeom prst="rect">
            <a:avLst/>
          </a:prstGeom>
          <a:noFill/>
        </p:spPr>
        <p:txBody>
          <a:bodyPr wrap="square" rtlCol="0">
            <a:spAutoFit/>
          </a:bodyPr>
          <a:lstStyle/>
          <a:p>
            <a:r>
              <a:rPr lang="es-CO" sz="1600" b="1" dirty="0"/>
              <a:t>COMPONENTE INFORMACIÓN Y COMUNICACIÓN</a:t>
            </a:r>
          </a:p>
          <a:p>
            <a:endParaRPr lang="es-CO" sz="1400" b="1" dirty="0"/>
          </a:p>
        </p:txBody>
      </p:sp>
      <p:graphicFrame>
        <p:nvGraphicFramePr>
          <p:cNvPr id="10" name="8 Tabla"/>
          <p:cNvGraphicFramePr>
            <a:graphicFrameLocks noGrp="1"/>
          </p:cNvGraphicFramePr>
          <p:nvPr/>
        </p:nvGraphicFramePr>
        <p:xfrm>
          <a:off x="6739874" y="2956629"/>
          <a:ext cx="4376620" cy="2486184"/>
        </p:xfrm>
        <a:graphic>
          <a:graphicData uri="http://schemas.openxmlformats.org/drawingml/2006/table">
            <a:tbl>
              <a:tblPr/>
              <a:tblGrid>
                <a:gridCol w="2586747">
                  <a:extLst>
                    <a:ext uri="{9D8B030D-6E8A-4147-A177-3AD203B41FA5}">
                      <a16:colId xmlns:a16="http://schemas.microsoft.com/office/drawing/2014/main" val="20000"/>
                    </a:ext>
                  </a:extLst>
                </a:gridCol>
                <a:gridCol w="1789873">
                  <a:extLst>
                    <a:ext uri="{9D8B030D-6E8A-4147-A177-3AD203B41FA5}">
                      <a16:colId xmlns:a16="http://schemas.microsoft.com/office/drawing/2014/main" val="20001"/>
                    </a:ext>
                  </a:extLst>
                </a:gridCol>
              </a:tblGrid>
              <a:tr h="503244">
                <a:tc gridSpan="2">
                  <a:txBody>
                    <a:bodyPr/>
                    <a:lstStyle/>
                    <a:p>
                      <a:pPr algn="ctr" fontAlgn="ctr"/>
                      <a:r>
                        <a:rPr lang="es-CO" sz="1000" b="1" i="1" u="none" strike="noStrike" dirty="0">
                          <a:solidFill>
                            <a:srgbClr val="000000"/>
                          </a:solidFill>
                          <a:effectLst/>
                          <a:latin typeface="Arial"/>
                        </a:rPr>
                        <a:t>COMPONENTE</a:t>
                      </a:r>
                      <a:r>
                        <a:rPr lang="es-CO" sz="1000" b="1" i="1" u="none" strike="noStrike" baseline="0" dirty="0">
                          <a:solidFill>
                            <a:srgbClr val="000000"/>
                          </a:solidFill>
                          <a:effectLst/>
                          <a:latin typeface="Arial"/>
                        </a:rPr>
                        <a:t> INFORMACIÓN Y COMUNICACIÓN</a:t>
                      </a: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37321">
                <a:tc>
                  <a:txBody>
                    <a:bodyPr/>
                    <a:lstStyle/>
                    <a:p>
                      <a:pPr algn="ctr" fontAlgn="ctr"/>
                      <a:r>
                        <a:rPr lang="es-CO" sz="1000" b="1" i="1" u="none" strike="noStrike" dirty="0">
                          <a:solidFill>
                            <a:srgbClr val="000000"/>
                          </a:solidFill>
                          <a:effectLst/>
                          <a:latin typeface="Arial"/>
                        </a:rPr>
                        <a:t>CATEGORÍA DE CALIFICACIÓN</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PORCENTAJE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55409123"/>
                  </a:ext>
                </a:extLst>
              </a:tr>
              <a:tr h="305596">
                <a:tc>
                  <a:txBody>
                    <a:bodyPr/>
                    <a:lstStyle/>
                    <a:p>
                      <a:pPr algn="l" fontAlgn="ctr"/>
                      <a:r>
                        <a:rPr lang="es-CO" sz="1000" b="0" i="0" u="none" strike="noStrike" dirty="0">
                          <a:solidFill>
                            <a:srgbClr val="000000"/>
                          </a:solidFill>
                          <a:effectLst/>
                          <a:latin typeface="Arial"/>
                        </a:rPr>
                        <a:t>No sabe </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11%</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6656">
                <a:tc>
                  <a:txBody>
                    <a:bodyPr/>
                    <a:lstStyle/>
                    <a:p>
                      <a:pPr algn="l" fontAlgn="ctr"/>
                      <a:r>
                        <a:rPr lang="es-CO" sz="1000" b="0" i="0" u="none" strike="noStrike">
                          <a:solidFill>
                            <a:srgbClr val="000000"/>
                          </a:solidFill>
                          <a:effectLst/>
                          <a:latin typeface="Arial"/>
                        </a:rPr>
                        <a:t>No cumple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0,6%</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1323">
                <a:tc>
                  <a:txBody>
                    <a:bodyPr/>
                    <a:lstStyle/>
                    <a:p>
                      <a:pPr algn="l" fontAlgn="ctr"/>
                      <a:r>
                        <a:rPr lang="es-CO" sz="1000" b="0" i="0" u="none" strike="noStrike" dirty="0">
                          <a:solidFill>
                            <a:srgbClr val="000000"/>
                          </a:solidFill>
                          <a:effectLst/>
                          <a:latin typeface="Arial"/>
                        </a:rPr>
                        <a:t>Se cumple insatisfactoriamente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5,4%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5991">
                <a:tc>
                  <a:txBody>
                    <a:bodyPr/>
                    <a:lstStyle/>
                    <a:p>
                      <a:pPr algn="l" fontAlgn="ctr"/>
                      <a:r>
                        <a:rPr lang="es-CO" sz="1000" b="0" i="0" u="none" strike="noStrike" dirty="0">
                          <a:solidFill>
                            <a:srgbClr val="000000"/>
                          </a:solidFill>
                          <a:effectLst/>
                          <a:latin typeface="Arial"/>
                        </a:rPr>
                        <a:t>Se cumple aceptablemente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37%</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5990">
                <a:tc>
                  <a:txBody>
                    <a:bodyPr/>
                    <a:lstStyle/>
                    <a:p>
                      <a:pPr algn="l" fontAlgn="ctr"/>
                      <a:r>
                        <a:rPr lang="es-CO" sz="1000" b="0" i="0" u="none" strike="noStrike" dirty="0">
                          <a:solidFill>
                            <a:srgbClr val="000000"/>
                          </a:solidFill>
                          <a:effectLst/>
                          <a:latin typeface="Arial"/>
                        </a:rPr>
                        <a:t>Cumple plenamente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41%</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063">
                <a:tc>
                  <a:txBody>
                    <a:bodyPr/>
                    <a:lstStyle/>
                    <a:p>
                      <a:pPr algn="l" fontAlgn="ctr"/>
                      <a:r>
                        <a:rPr lang="es-CO" sz="1000" b="0" i="0" u="none" strike="noStrike" dirty="0">
                          <a:solidFill>
                            <a:srgbClr val="000000"/>
                          </a:solidFill>
                          <a:effectLst/>
                          <a:latin typeface="Arial"/>
                        </a:rPr>
                        <a:t>Otro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5%</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820160"/>
                  </a:ext>
                </a:extLst>
              </a:tr>
            </a:tbl>
          </a:graphicData>
        </a:graphic>
      </p:graphicFrame>
      <p:graphicFrame>
        <p:nvGraphicFramePr>
          <p:cNvPr id="11" name="Gráfico 10"/>
          <p:cNvGraphicFramePr>
            <a:graphicFrameLocks/>
          </p:cNvGraphicFramePr>
          <p:nvPr/>
        </p:nvGraphicFramePr>
        <p:xfrm>
          <a:off x="901337" y="2769352"/>
          <a:ext cx="5434149" cy="2860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09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15</a:t>
            </a:fld>
            <a:endParaRPr lang="es-CO"/>
          </a:p>
        </p:txBody>
      </p:sp>
      <p:sp>
        <p:nvSpPr>
          <p:cNvPr id="5" name="3 CuadroTexto"/>
          <p:cNvSpPr txBox="1"/>
          <p:nvPr/>
        </p:nvSpPr>
        <p:spPr>
          <a:xfrm>
            <a:off x="681789" y="3296151"/>
            <a:ext cx="10828421" cy="2677656"/>
          </a:xfrm>
          <a:prstGeom prst="rect">
            <a:avLst/>
          </a:prstGeom>
          <a:noFill/>
        </p:spPr>
        <p:txBody>
          <a:bodyPr wrap="square" rtlCol="0">
            <a:spAutoFit/>
          </a:bodyPr>
          <a:lstStyle/>
          <a:p>
            <a:pPr algn="just"/>
            <a:r>
              <a:rPr lang="es-CO" sz="1400" dirty="0">
                <a:latin typeface="+mj-lt"/>
                <a:cs typeface="Calibri" panose="020F0502020204030204" pitchFamily="34" charset="0"/>
              </a:rPr>
              <a:t>El cumplimiento de este componente es percibido en un 37% de manera satisfactoria y en un 41% de manera adecuada, arrojando un resultado total del 78% de servidores que consideran que se cumple con lineamientos, mecanismos y medios a través de los cuales se difunde la información y se comunica  a los grupos de valor la información de su interés y los resultados de la gestión institucional.</a:t>
            </a:r>
          </a:p>
          <a:p>
            <a:pPr algn="just"/>
            <a:endParaRPr lang="es-CO" sz="1400" b="1" dirty="0">
              <a:latin typeface="+mj-lt"/>
              <a:cs typeface="Calibri" panose="020F0502020204030204" pitchFamily="34" charset="0"/>
            </a:endParaRPr>
          </a:p>
          <a:p>
            <a:pPr algn="just"/>
            <a:r>
              <a:rPr lang="es-CO" sz="1400" dirty="0">
                <a:latin typeface="+mj-lt"/>
                <a:cs typeface="Calibri" panose="020F0502020204030204" pitchFamily="34" charset="0"/>
              </a:rPr>
              <a:t>Los porcentajes más bajos los registraron los temas concernientes a la implementación de tablas de retención documental, identificación de fuentes de información externas al proceso y conocimiento sobre la identificación de los riesgos de seguridad y privacidad de la información; la percepción sobre los temas en mención se ubicó en el criterio inadecuado especialmente por razones de desconocimiento, frente a estas debilidades es importante generar acciones de mejora orientadas a articular con las dependencias involucradas estrategias de socialización y divulgación que amplíen el conocimiento general hacia los grupos de valor. Por otro lado, las preguntas con mayores porcentajes en la percepción de cumplimiento o conocimiento fueron las relacionadas con mecanismos para la atención de PQRS, lineamientos para comunicar interna y externamente la información institucional y la existencia de diferentes medios de difusión de la información. </a:t>
            </a:r>
            <a:endParaRPr lang="es-CO" sz="1400" b="1" dirty="0">
              <a:latin typeface="+mj-lt"/>
              <a:cs typeface="Calibri" panose="020F0502020204030204" pitchFamily="34" charset="0"/>
            </a:endParaRPr>
          </a:p>
        </p:txBody>
      </p:sp>
      <p:graphicFrame>
        <p:nvGraphicFramePr>
          <p:cNvPr id="4" name="10 Tabla"/>
          <p:cNvGraphicFramePr>
            <a:graphicFrameLocks noGrp="1"/>
          </p:cNvGraphicFramePr>
          <p:nvPr/>
        </p:nvGraphicFramePr>
        <p:xfrm>
          <a:off x="6949440" y="504864"/>
          <a:ext cx="4193177" cy="2277525"/>
        </p:xfrm>
        <a:graphic>
          <a:graphicData uri="http://schemas.openxmlformats.org/drawingml/2006/table">
            <a:tbl>
              <a:tblPr/>
              <a:tblGrid>
                <a:gridCol w="2068446">
                  <a:extLst>
                    <a:ext uri="{9D8B030D-6E8A-4147-A177-3AD203B41FA5}">
                      <a16:colId xmlns:a16="http://schemas.microsoft.com/office/drawing/2014/main" val="20000"/>
                    </a:ext>
                  </a:extLst>
                </a:gridCol>
                <a:gridCol w="1083472">
                  <a:extLst>
                    <a:ext uri="{9D8B030D-6E8A-4147-A177-3AD203B41FA5}">
                      <a16:colId xmlns:a16="http://schemas.microsoft.com/office/drawing/2014/main" val="20001"/>
                    </a:ext>
                  </a:extLst>
                </a:gridCol>
                <a:gridCol w="1041259">
                  <a:extLst>
                    <a:ext uri="{9D8B030D-6E8A-4147-A177-3AD203B41FA5}">
                      <a16:colId xmlns:a16="http://schemas.microsoft.com/office/drawing/2014/main" val="20002"/>
                    </a:ext>
                  </a:extLst>
                </a:gridCol>
              </a:tblGrid>
              <a:tr h="523581">
                <a:tc gridSpan="3">
                  <a:txBody>
                    <a:bodyPr/>
                    <a:lstStyle/>
                    <a:p>
                      <a:pPr algn="ctr" fontAlgn="ctr"/>
                      <a:r>
                        <a:rPr lang="es-CO" sz="1000" b="1" i="1" u="none" strike="noStrike" dirty="0">
                          <a:solidFill>
                            <a:srgbClr val="000000"/>
                          </a:solidFill>
                          <a:effectLst/>
                          <a:latin typeface="Arial"/>
                        </a:rPr>
                        <a:t>VALORACIÓN</a:t>
                      </a:r>
                      <a:r>
                        <a:rPr lang="es-CO" sz="1000" b="1" i="1" u="none" strike="noStrike" baseline="0" dirty="0">
                          <a:solidFill>
                            <a:srgbClr val="000000"/>
                          </a:solidFill>
                          <a:effectLst/>
                          <a:latin typeface="Arial"/>
                        </a:rPr>
                        <a:t> COMPONENTE INFORMACIÓN Y COMUNICACIÓN</a:t>
                      </a: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42417">
                <a:tc>
                  <a:txBody>
                    <a:bodyPr/>
                    <a:lstStyle/>
                    <a:p>
                      <a:pPr algn="ctr" fontAlgn="ctr"/>
                      <a:r>
                        <a:rPr lang="es-CO" sz="1000" b="1" i="1" u="none" strike="noStrike" dirty="0">
                          <a:solidFill>
                            <a:srgbClr val="000000"/>
                          </a:solidFill>
                          <a:effectLst/>
                          <a:latin typeface="Arial"/>
                        </a:rPr>
                        <a:t>DESCRIPCIÓN</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CRITERIO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PORCENTAJE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88321284"/>
                  </a:ext>
                </a:extLst>
              </a:tr>
              <a:tr h="358091">
                <a:tc>
                  <a:txBody>
                    <a:bodyPr/>
                    <a:lstStyle/>
                    <a:p>
                      <a:pPr algn="l" fontAlgn="ctr"/>
                      <a:r>
                        <a:rPr lang="es-CO" sz="1000" b="0" i="0" u="none" strike="noStrike" dirty="0">
                          <a:solidFill>
                            <a:srgbClr val="000000"/>
                          </a:solidFill>
                          <a:effectLst/>
                          <a:latin typeface="Arial"/>
                        </a:rPr>
                        <a:t>No sabe, No cumple, Otro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Arial"/>
                        </a:rPr>
                        <a:t>Inadecuado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16,6%</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8091">
                <a:tc>
                  <a:txBody>
                    <a:bodyPr/>
                    <a:lstStyle/>
                    <a:p>
                      <a:pPr algn="l" fontAlgn="ctr"/>
                      <a:r>
                        <a:rPr lang="es-CO" sz="1000" b="0" i="0" u="none" strike="noStrike">
                          <a:solidFill>
                            <a:srgbClr val="000000"/>
                          </a:solidFill>
                          <a:effectLst/>
                          <a:latin typeface="Arial"/>
                        </a:rPr>
                        <a:t>Se cumple insatisfactoriamente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Arial"/>
                        </a:rPr>
                        <a:t>Deficiente</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5,4%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8091">
                <a:tc>
                  <a:txBody>
                    <a:bodyPr/>
                    <a:lstStyle/>
                    <a:p>
                      <a:pPr algn="l" fontAlgn="ctr"/>
                      <a:r>
                        <a:rPr lang="es-CO" sz="1000" b="0" i="0" u="none" strike="noStrike" dirty="0">
                          <a:solidFill>
                            <a:srgbClr val="000000"/>
                          </a:solidFill>
                          <a:effectLst/>
                          <a:latin typeface="Arial"/>
                        </a:rPr>
                        <a:t>Se cumple aceptablemente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Arial"/>
                        </a:rPr>
                        <a:t>Satisfactorio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37%</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254">
                <a:tc>
                  <a:txBody>
                    <a:bodyPr/>
                    <a:lstStyle/>
                    <a:p>
                      <a:pPr algn="l" fontAlgn="ctr"/>
                      <a:r>
                        <a:rPr lang="es-CO" sz="1000" b="0" i="0" u="none" strike="noStrike" dirty="0">
                          <a:solidFill>
                            <a:srgbClr val="000000"/>
                          </a:solidFill>
                          <a:effectLst/>
                          <a:latin typeface="Arial"/>
                        </a:rPr>
                        <a:t>Cumple plenamente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Arial"/>
                        </a:rPr>
                        <a:t>Adecuado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41%</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Gráfico 5"/>
          <p:cNvGraphicFramePr>
            <a:graphicFrameLocks/>
          </p:cNvGraphicFramePr>
          <p:nvPr/>
        </p:nvGraphicFramePr>
        <p:xfrm>
          <a:off x="912163" y="315241"/>
          <a:ext cx="5482166" cy="2652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301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16</a:t>
            </a:fld>
            <a:endParaRPr lang="es-CO"/>
          </a:p>
        </p:txBody>
      </p:sp>
      <p:sp>
        <p:nvSpPr>
          <p:cNvPr id="5" name="3 CuadroTexto"/>
          <p:cNvSpPr txBox="1"/>
          <p:nvPr/>
        </p:nvSpPr>
        <p:spPr>
          <a:xfrm>
            <a:off x="527539" y="227797"/>
            <a:ext cx="5172784" cy="338554"/>
          </a:xfrm>
          <a:prstGeom prst="rect">
            <a:avLst/>
          </a:prstGeom>
          <a:noFill/>
        </p:spPr>
        <p:txBody>
          <a:bodyPr wrap="square" rtlCol="0">
            <a:spAutoFit/>
          </a:bodyPr>
          <a:lstStyle/>
          <a:p>
            <a:r>
              <a:rPr lang="es-CO" sz="1600" b="1" dirty="0"/>
              <a:t>COMPONENTE ACTIVIDADES DE MONITOREO</a:t>
            </a:r>
          </a:p>
        </p:txBody>
      </p:sp>
      <p:sp>
        <p:nvSpPr>
          <p:cNvPr id="6" name="4 CuadroTexto"/>
          <p:cNvSpPr txBox="1"/>
          <p:nvPr/>
        </p:nvSpPr>
        <p:spPr>
          <a:xfrm>
            <a:off x="561238" y="715273"/>
            <a:ext cx="10704388" cy="1815882"/>
          </a:xfrm>
          <a:prstGeom prst="rect">
            <a:avLst/>
          </a:prstGeom>
          <a:noFill/>
        </p:spPr>
        <p:txBody>
          <a:bodyPr wrap="square" rtlCol="0">
            <a:spAutoFit/>
          </a:bodyPr>
          <a:lstStyle/>
          <a:p>
            <a:pPr algn="just"/>
            <a:r>
              <a:rPr lang="es-ES" sz="1400" dirty="0"/>
              <a:t>Este componente contempla actividades de seguimiento oportuno al estado de la gestión de los riesgos y los controles para detectar desviaciones, lo que permite valorar la efectividad del control interno de la Entidad; así mismo, permite medir la eficiencia, eficacia y efectividad  de los procesos e identificar el nivel de ejecución de los planes, programas y proyectos y los resultados de la gestión. Estas actividades se pueden llevar a cabo a través de la autoevaluación y la evaluación independiente.</a:t>
            </a:r>
          </a:p>
          <a:p>
            <a:pPr algn="just"/>
            <a:r>
              <a:rPr lang="es-CO" sz="1400" dirty="0"/>
              <a:t>Las preguntas que contiene la Encuesta en relación a este componente están asociadas a procesos de autoevaluación, mecanismos de verificación y evaluación de controles, auditorías de gestión, evaluación a la gestión del riesgo, formulación planes de mejoramiento, verificación y seguimiento a la eficacia y efectividad de las acciones de mejoramiento, monitoreo a los indicadores de gestión y retroalimentación del cumplimiento de objetivos y metas institucionales a las instancias correspondientes</a:t>
            </a:r>
            <a:r>
              <a:rPr lang="es-CO" sz="1300" dirty="0"/>
              <a:t>.</a:t>
            </a:r>
          </a:p>
        </p:txBody>
      </p:sp>
      <p:graphicFrame>
        <p:nvGraphicFramePr>
          <p:cNvPr id="12" name="8 Tabla"/>
          <p:cNvGraphicFramePr>
            <a:graphicFrameLocks noGrp="1"/>
          </p:cNvGraphicFramePr>
          <p:nvPr/>
        </p:nvGraphicFramePr>
        <p:xfrm>
          <a:off x="6843348" y="2972793"/>
          <a:ext cx="4495212" cy="2699471"/>
        </p:xfrm>
        <a:graphic>
          <a:graphicData uri="http://schemas.openxmlformats.org/drawingml/2006/table">
            <a:tbl>
              <a:tblPr/>
              <a:tblGrid>
                <a:gridCol w="2656840">
                  <a:extLst>
                    <a:ext uri="{9D8B030D-6E8A-4147-A177-3AD203B41FA5}">
                      <a16:colId xmlns:a16="http://schemas.microsoft.com/office/drawing/2014/main" val="20000"/>
                    </a:ext>
                  </a:extLst>
                </a:gridCol>
                <a:gridCol w="1838372">
                  <a:extLst>
                    <a:ext uri="{9D8B030D-6E8A-4147-A177-3AD203B41FA5}">
                      <a16:colId xmlns:a16="http://schemas.microsoft.com/office/drawing/2014/main" val="20001"/>
                    </a:ext>
                  </a:extLst>
                </a:gridCol>
              </a:tblGrid>
              <a:tr h="436613">
                <a:tc gridSpan="2">
                  <a:txBody>
                    <a:bodyPr/>
                    <a:lstStyle/>
                    <a:p>
                      <a:pPr algn="ctr" fontAlgn="ctr"/>
                      <a:r>
                        <a:rPr lang="es-CO" sz="1000" b="1" i="1" u="none" strike="noStrike" dirty="0">
                          <a:solidFill>
                            <a:srgbClr val="000000"/>
                          </a:solidFill>
                          <a:effectLst/>
                          <a:latin typeface="Arial"/>
                        </a:rPr>
                        <a:t>COMPONENTE</a:t>
                      </a:r>
                      <a:r>
                        <a:rPr lang="es-CO" sz="1000" b="1" i="1" u="none" strike="noStrike" baseline="0" dirty="0">
                          <a:solidFill>
                            <a:srgbClr val="000000"/>
                          </a:solidFill>
                          <a:effectLst/>
                          <a:latin typeface="Arial"/>
                        </a:rPr>
                        <a:t> ACTIVIDADES DE MONITOREO</a:t>
                      </a: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87383">
                <a:tc>
                  <a:txBody>
                    <a:bodyPr/>
                    <a:lstStyle/>
                    <a:p>
                      <a:pPr algn="ctr" fontAlgn="ctr"/>
                      <a:r>
                        <a:rPr lang="es-CO" sz="1000" b="1" i="1" u="none" strike="noStrike" dirty="0">
                          <a:solidFill>
                            <a:srgbClr val="000000"/>
                          </a:solidFill>
                          <a:effectLst/>
                          <a:latin typeface="Arial"/>
                        </a:rPr>
                        <a:t>CATEGORÍA DE CALIFICACIÓN</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PORCENTAJE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29319698"/>
                  </a:ext>
                </a:extLst>
              </a:tr>
              <a:tr h="366851">
                <a:tc>
                  <a:txBody>
                    <a:bodyPr/>
                    <a:lstStyle/>
                    <a:p>
                      <a:pPr algn="l" fontAlgn="ctr"/>
                      <a:r>
                        <a:rPr lang="es-CO" sz="1000" b="0" i="0" u="none" strike="noStrike" dirty="0">
                          <a:solidFill>
                            <a:srgbClr val="000000"/>
                          </a:solidFill>
                          <a:effectLst/>
                          <a:latin typeface="Arial"/>
                        </a:rPr>
                        <a:t>No sabe </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23%</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124">
                <a:tc>
                  <a:txBody>
                    <a:bodyPr/>
                    <a:lstStyle/>
                    <a:p>
                      <a:pPr algn="l" fontAlgn="ctr"/>
                      <a:r>
                        <a:rPr lang="es-CO" sz="1000" b="0" i="0" u="none" strike="noStrike">
                          <a:solidFill>
                            <a:srgbClr val="000000"/>
                          </a:solidFill>
                          <a:effectLst/>
                          <a:latin typeface="Arial"/>
                        </a:rPr>
                        <a:t>No cumple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2%</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717">
                <a:tc>
                  <a:txBody>
                    <a:bodyPr/>
                    <a:lstStyle/>
                    <a:p>
                      <a:pPr algn="l" fontAlgn="ctr"/>
                      <a:r>
                        <a:rPr lang="es-CO" sz="1000" b="0" i="0" u="none" strike="noStrike" dirty="0">
                          <a:solidFill>
                            <a:srgbClr val="000000"/>
                          </a:solidFill>
                          <a:effectLst/>
                          <a:latin typeface="Arial"/>
                        </a:rPr>
                        <a:t>Se cumple insatisfactoriamente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1312">
                <a:tc>
                  <a:txBody>
                    <a:bodyPr/>
                    <a:lstStyle/>
                    <a:p>
                      <a:pPr algn="l" fontAlgn="ctr"/>
                      <a:r>
                        <a:rPr lang="es-CO" sz="1000" b="0" i="0" u="none" strike="noStrike" dirty="0">
                          <a:solidFill>
                            <a:srgbClr val="000000"/>
                          </a:solidFill>
                          <a:effectLst/>
                          <a:latin typeface="Arial"/>
                        </a:rPr>
                        <a:t>Se cumple aceptablemente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31%</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1311">
                <a:tc>
                  <a:txBody>
                    <a:bodyPr/>
                    <a:lstStyle/>
                    <a:p>
                      <a:pPr algn="l" fontAlgn="ctr"/>
                      <a:r>
                        <a:rPr lang="es-CO" sz="1000" b="0" i="0" u="none" strike="noStrike" dirty="0">
                          <a:solidFill>
                            <a:srgbClr val="000000"/>
                          </a:solidFill>
                          <a:effectLst/>
                          <a:latin typeface="Arial"/>
                        </a:rPr>
                        <a:t>Cumple plenamente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37%</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160">
                <a:tc>
                  <a:txBody>
                    <a:bodyPr/>
                    <a:lstStyle/>
                    <a:p>
                      <a:pPr algn="l" fontAlgn="ctr"/>
                      <a:r>
                        <a:rPr lang="es-CO" sz="1000" b="0" i="0" u="none" strike="noStrike" dirty="0">
                          <a:solidFill>
                            <a:srgbClr val="000000"/>
                          </a:solidFill>
                          <a:effectLst/>
                          <a:latin typeface="Arial"/>
                        </a:rPr>
                        <a:t>Otro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820160"/>
                  </a:ext>
                </a:extLst>
              </a:tr>
            </a:tbl>
          </a:graphicData>
        </a:graphic>
      </p:graphicFrame>
      <p:graphicFrame>
        <p:nvGraphicFramePr>
          <p:cNvPr id="13" name="Gráfico 12"/>
          <p:cNvGraphicFramePr>
            <a:graphicFrameLocks/>
          </p:cNvGraphicFramePr>
          <p:nvPr/>
        </p:nvGraphicFramePr>
        <p:xfrm>
          <a:off x="1062446" y="2879710"/>
          <a:ext cx="5220788" cy="303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808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17</a:t>
            </a:fld>
            <a:endParaRPr lang="es-CO"/>
          </a:p>
        </p:txBody>
      </p:sp>
      <p:sp>
        <p:nvSpPr>
          <p:cNvPr id="5" name="3 CuadroTexto"/>
          <p:cNvSpPr txBox="1"/>
          <p:nvPr/>
        </p:nvSpPr>
        <p:spPr>
          <a:xfrm>
            <a:off x="625207" y="3525286"/>
            <a:ext cx="10752345" cy="2462213"/>
          </a:xfrm>
          <a:prstGeom prst="rect">
            <a:avLst/>
          </a:prstGeom>
          <a:noFill/>
        </p:spPr>
        <p:txBody>
          <a:bodyPr wrap="square" rtlCol="0">
            <a:spAutoFit/>
          </a:bodyPr>
          <a:lstStyle/>
          <a:p>
            <a:pPr algn="just"/>
            <a:r>
              <a:rPr lang="es-CO" sz="1400" dirty="0"/>
              <a:t>Los resultados muestran un porcentaje del 31% para el criterio satisfactorio y 37% para el criterio adecuado, lo que indica que este componente es percibido por lo servidores con un 68% de cumplimiento en cuanto a los mecanismos de seguimiento y evaluación al desempeño institucional y al estado de los riesgos y controles.</a:t>
            </a:r>
          </a:p>
          <a:p>
            <a:pPr algn="just"/>
            <a:endParaRPr lang="es-CO" sz="1400" b="1" dirty="0"/>
          </a:p>
          <a:p>
            <a:pPr algn="just"/>
            <a:r>
              <a:rPr lang="es-CO" sz="1400" dirty="0"/>
              <a:t>Las preguntas que registraron los porcentajes más bajos respecto a la percepción de los encuestados, principalmente por desconocimiento, fueron las relacionadas con el Comité Institucional de Coordinación de Control Interno y sus funciones de seguimiento a las acciones de mejoramiento, el monitoreo de indicadores y su reporte por parte de la segunda línea de defensa y los reportes de la evaluación a la gestión del riesgo. Lo anterior indica que se deben mantener estrategias de divulgación y socialización sobre el quehacer de las diferentes líneas de defensa y cómo se despliegan las actividades de monitoreo y seguimiento de acuerdo a sus responsabilidades. Por otro lado, las preguntas con mayores porcentajes de calificación y consideradas como adecuadas, fueron las asociadas a la implementación de acciones de mejora a través de planes de mejoramiento.</a:t>
            </a:r>
          </a:p>
        </p:txBody>
      </p:sp>
      <p:graphicFrame>
        <p:nvGraphicFramePr>
          <p:cNvPr id="4" name="10 Tabla"/>
          <p:cNvGraphicFramePr>
            <a:graphicFrameLocks noGrp="1"/>
          </p:cNvGraphicFramePr>
          <p:nvPr/>
        </p:nvGraphicFramePr>
        <p:xfrm>
          <a:off x="6753497" y="643504"/>
          <a:ext cx="4506685" cy="2256449"/>
        </p:xfrm>
        <a:graphic>
          <a:graphicData uri="http://schemas.openxmlformats.org/drawingml/2006/table">
            <a:tbl>
              <a:tblPr/>
              <a:tblGrid>
                <a:gridCol w="2223096">
                  <a:extLst>
                    <a:ext uri="{9D8B030D-6E8A-4147-A177-3AD203B41FA5}">
                      <a16:colId xmlns:a16="http://schemas.microsoft.com/office/drawing/2014/main" val="20000"/>
                    </a:ext>
                  </a:extLst>
                </a:gridCol>
                <a:gridCol w="1164478">
                  <a:extLst>
                    <a:ext uri="{9D8B030D-6E8A-4147-A177-3AD203B41FA5}">
                      <a16:colId xmlns:a16="http://schemas.microsoft.com/office/drawing/2014/main" val="20001"/>
                    </a:ext>
                  </a:extLst>
                </a:gridCol>
                <a:gridCol w="1119111">
                  <a:extLst>
                    <a:ext uri="{9D8B030D-6E8A-4147-A177-3AD203B41FA5}">
                      <a16:colId xmlns:a16="http://schemas.microsoft.com/office/drawing/2014/main" val="20002"/>
                    </a:ext>
                  </a:extLst>
                </a:gridCol>
              </a:tblGrid>
              <a:tr h="537376">
                <a:tc gridSpan="3">
                  <a:txBody>
                    <a:bodyPr/>
                    <a:lstStyle/>
                    <a:p>
                      <a:pPr algn="ctr" fontAlgn="ctr"/>
                      <a:r>
                        <a:rPr lang="es-CO" sz="1000" b="1" i="1" u="none" strike="noStrike" dirty="0">
                          <a:solidFill>
                            <a:srgbClr val="000000"/>
                          </a:solidFill>
                          <a:effectLst/>
                          <a:latin typeface="Arial"/>
                        </a:rPr>
                        <a:t>VALORACIÓN</a:t>
                      </a:r>
                      <a:r>
                        <a:rPr lang="es-CO" sz="1000" b="1" i="1" u="none" strike="noStrike" baseline="0" dirty="0">
                          <a:solidFill>
                            <a:srgbClr val="000000"/>
                          </a:solidFill>
                          <a:effectLst/>
                          <a:latin typeface="Arial"/>
                        </a:rPr>
                        <a:t> COMPONENTE ACTIVIDADES DE MONITOREO</a:t>
                      </a: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s-CO" sz="1000" b="1" i="1" u="none" strike="noStrike" dirty="0">
                        <a:solidFill>
                          <a:srgbClr val="000000"/>
                        </a:solidFill>
                        <a:effectLst/>
                        <a:latin typeface="Arial"/>
                      </a:endParaRP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06364">
                <a:tc>
                  <a:txBody>
                    <a:bodyPr/>
                    <a:lstStyle/>
                    <a:p>
                      <a:pPr algn="ctr" fontAlgn="ctr"/>
                      <a:r>
                        <a:rPr lang="es-CO" sz="1000" b="1" i="1" u="none" strike="noStrike" dirty="0">
                          <a:solidFill>
                            <a:srgbClr val="000000"/>
                          </a:solidFill>
                          <a:effectLst/>
                          <a:latin typeface="Arial"/>
                        </a:rPr>
                        <a:t>DESCRIPCIÓN</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CRITERIO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00" b="1" i="1" u="none" strike="noStrike" dirty="0">
                          <a:solidFill>
                            <a:srgbClr val="000000"/>
                          </a:solidFill>
                          <a:effectLst/>
                          <a:latin typeface="Arial"/>
                        </a:rPr>
                        <a:t>PORCENTAJE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22521097"/>
                  </a:ext>
                </a:extLst>
              </a:tr>
              <a:tr h="333022">
                <a:tc>
                  <a:txBody>
                    <a:bodyPr/>
                    <a:lstStyle/>
                    <a:p>
                      <a:pPr algn="l" fontAlgn="ctr"/>
                      <a:r>
                        <a:rPr lang="es-CO" sz="1000" b="0" i="0" u="none" strike="noStrike" dirty="0">
                          <a:solidFill>
                            <a:srgbClr val="000000"/>
                          </a:solidFill>
                          <a:effectLst/>
                          <a:latin typeface="Arial"/>
                        </a:rPr>
                        <a:t>No sabe, No cumple, Otro</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Arial"/>
                        </a:rPr>
                        <a:t>Inadecuado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28%</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022">
                <a:tc>
                  <a:txBody>
                    <a:bodyPr/>
                    <a:lstStyle/>
                    <a:p>
                      <a:pPr algn="l" fontAlgn="ctr"/>
                      <a:r>
                        <a:rPr lang="es-CO" sz="1000" b="0" i="0" u="none" strike="noStrike">
                          <a:solidFill>
                            <a:srgbClr val="000000"/>
                          </a:solidFill>
                          <a:effectLst/>
                          <a:latin typeface="Arial"/>
                        </a:rPr>
                        <a:t>Se cumple insatisfactoriamente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Arial"/>
                        </a:rPr>
                        <a:t>Deficiente</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4%</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3022">
                <a:tc>
                  <a:txBody>
                    <a:bodyPr/>
                    <a:lstStyle/>
                    <a:p>
                      <a:pPr algn="l" fontAlgn="ctr"/>
                      <a:r>
                        <a:rPr lang="es-CO" sz="1000" b="0" i="0" u="none" strike="noStrike" dirty="0">
                          <a:solidFill>
                            <a:srgbClr val="000000"/>
                          </a:solidFill>
                          <a:effectLst/>
                          <a:latin typeface="Arial"/>
                        </a:rPr>
                        <a:t>Se cumple aceptablemente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Arial"/>
                        </a:rPr>
                        <a:t>Satisfactorio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31%</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643">
                <a:tc>
                  <a:txBody>
                    <a:bodyPr/>
                    <a:lstStyle/>
                    <a:p>
                      <a:pPr algn="l" fontAlgn="ctr"/>
                      <a:r>
                        <a:rPr lang="es-CO" sz="1000" b="0" i="0" u="none" strike="noStrike" dirty="0">
                          <a:solidFill>
                            <a:srgbClr val="000000"/>
                          </a:solidFill>
                          <a:effectLst/>
                          <a:latin typeface="Arial"/>
                        </a:rPr>
                        <a:t>Cumple plenamente</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Arial"/>
                        </a:rPr>
                        <a:t>Adecuado</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Arial"/>
                        </a:rPr>
                        <a:t>37%</a:t>
                      </a: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Gráfico 5"/>
          <p:cNvGraphicFramePr>
            <a:graphicFrameLocks/>
          </p:cNvGraphicFramePr>
          <p:nvPr/>
        </p:nvGraphicFramePr>
        <p:xfrm>
          <a:off x="1062597" y="492862"/>
          <a:ext cx="5128634" cy="2633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373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18</a:t>
            </a:fld>
            <a:endParaRPr lang="es-CO"/>
          </a:p>
        </p:txBody>
      </p:sp>
      <p:sp>
        <p:nvSpPr>
          <p:cNvPr id="5" name="Rectángulo 1">
            <a:extLst>
              <a:ext uri="{FF2B5EF4-FFF2-40B4-BE49-F238E27FC236}">
                <a16:creationId xmlns:a16="http://schemas.microsoft.com/office/drawing/2014/main" id="{69EBC20D-5FE1-4214-9055-74A437F9BA4C}"/>
              </a:ext>
            </a:extLst>
          </p:cNvPr>
          <p:cNvSpPr>
            <a:spLocks noChangeArrowheads="1"/>
          </p:cNvSpPr>
          <p:nvPr/>
        </p:nvSpPr>
        <p:spPr bwMode="auto">
          <a:xfrm>
            <a:off x="1190176" y="152098"/>
            <a:ext cx="9823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CO" altLang="es-CO" sz="2400" dirty="0">
                <a:latin typeface="Arial Black" panose="020B0A04020102020204" pitchFamily="34" charset="0"/>
              </a:rPr>
              <a:t>RESULTADO CONSOLIDADO DE LA PERCEPCIÓN DE LOS COMPONENTES </a:t>
            </a:r>
          </a:p>
        </p:txBody>
      </p:sp>
      <p:graphicFrame>
        <p:nvGraphicFramePr>
          <p:cNvPr id="6" name="Tabla 5"/>
          <p:cNvGraphicFramePr>
            <a:graphicFrameLocks noGrp="1"/>
          </p:cNvGraphicFramePr>
          <p:nvPr/>
        </p:nvGraphicFramePr>
        <p:xfrm>
          <a:off x="630285" y="2428487"/>
          <a:ext cx="5043912" cy="1908380"/>
        </p:xfrm>
        <a:graphic>
          <a:graphicData uri="http://schemas.openxmlformats.org/drawingml/2006/table">
            <a:tbl>
              <a:tblPr>
                <a:tableStyleId>{5C22544A-7EE6-4342-B048-85BDC9FD1C3A}</a:tableStyleId>
              </a:tblPr>
              <a:tblGrid>
                <a:gridCol w="3340824">
                  <a:extLst>
                    <a:ext uri="{9D8B030D-6E8A-4147-A177-3AD203B41FA5}">
                      <a16:colId xmlns:a16="http://schemas.microsoft.com/office/drawing/2014/main" val="753413153"/>
                    </a:ext>
                  </a:extLst>
                </a:gridCol>
                <a:gridCol w="1703088">
                  <a:extLst>
                    <a:ext uri="{9D8B030D-6E8A-4147-A177-3AD203B41FA5}">
                      <a16:colId xmlns:a16="http://schemas.microsoft.com/office/drawing/2014/main" val="1642105235"/>
                    </a:ext>
                  </a:extLst>
                </a:gridCol>
              </a:tblGrid>
              <a:tr h="493665">
                <a:tc>
                  <a:txBody>
                    <a:bodyPr/>
                    <a:lstStyle/>
                    <a:p>
                      <a:pPr algn="ctr" fontAlgn="b"/>
                      <a:r>
                        <a:rPr lang="en-US" sz="1400" b="1" u="none" strike="noStrike" dirty="0">
                          <a:solidFill>
                            <a:schemeClr val="tx1"/>
                          </a:solidFill>
                          <a:effectLst/>
                        </a:rPr>
                        <a:t>COMPONENTE</a:t>
                      </a:r>
                      <a:endParaRPr lang="en-US" sz="14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400" b="1" u="none" strike="noStrike" dirty="0">
                          <a:solidFill>
                            <a:schemeClr val="tx1"/>
                          </a:solidFill>
                          <a:effectLst/>
                        </a:rPr>
                        <a:t>PORCENTAJE DE CUMPLIMIENTO</a:t>
                      </a:r>
                      <a:endParaRPr lang="en-US" sz="14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99720124"/>
                  </a:ext>
                </a:extLst>
              </a:tr>
              <a:tr h="282943">
                <a:tc>
                  <a:txBody>
                    <a:bodyPr/>
                    <a:lstStyle/>
                    <a:p>
                      <a:pPr algn="l" fontAlgn="b"/>
                      <a:r>
                        <a:rPr lang="en-US" sz="1400" u="none" strike="noStrike" dirty="0">
                          <a:effectLst/>
                        </a:rPr>
                        <a:t>Componente Ambiente de Control</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rPr>
                        <a:t>62%</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701190"/>
                  </a:ext>
                </a:extLst>
              </a:tr>
              <a:tr h="282943">
                <a:tc>
                  <a:txBody>
                    <a:bodyPr/>
                    <a:lstStyle/>
                    <a:p>
                      <a:pPr algn="l" fontAlgn="b"/>
                      <a:r>
                        <a:rPr lang="en-US" sz="1400" u="none" strike="noStrike" dirty="0">
                          <a:effectLst/>
                        </a:rPr>
                        <a:t>Componente Evaluación del Riesgo</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rPr>
                        <a:t>77%</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55114"/>
                  </a:ext>
                </a:extLst>
              </a:tr>
              <a:tr h="282943">
                <a:tc>
                  <a:txBody>
                    <a:bodyPr/>
                    <a:lstStyle/>
                    <a:p>
                      <a:pPr algn="l" fontAlgn="b"/>
                      <a:r>
                        <a:rPr lang="en-US" sz="1400" u="none" strike="noStrike" dirty="0">
                          <a:effectLst/>
                        </a:rPr>
                        <a:t>Componente Actividades de Control</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rPr>
                        <a:t>78%</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102059"/>
                  </a:ext>
                </a:extLst>
              </a:tr>
              <a:tr h="282943">
                <a:tc>
                  <a:txBody>
                    <a:bodyPr/>
                    <a:lstStyle/>
                    <a:p>
                      <a:pPr algn="l" fontAlgn="b"/>
                      <a:r>
                        <a:rPr lang="en-US" sz="1400" u="none" strike="noStrike" dirty="0">
                          <a:effectLst/>
                        </a:rPr>
                        <a:t>Componente Información y Comunicación</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rPr>
                        <a:t>78%</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885379"/>
                  </a:ext>
                </a:extLst>
              </a:tr>
              <a:tr h="282943">
                <a:tc>
                  <a:txBody>
                    <a:bodyPr/>
                    <a:lstStyle/>
                    <a:p>
                      <a:pPr algn="l" fontAlgn="b"/>
                      <a:r>
                        <a:rPr lang="en-US" sz="1400" u="none" strike="noStrike" dirty="0">
                          <a:effectLst/>
                        </a:rPr>
                        <a:t>Componente Actividades de Monitoreo</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rPr>
                        <a:t>68%</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557500"/>
                  </a:ext>
                </a:extLst>
              </a:tr>
            </a:tbl>
          </a:graphicData>
        </a:graphic>
      </p:graphicFrame>
      <p:sp>
        <p:nvSpPr>
          <p:cNvPr id="7" name="4 CuadroTexto"/>
          <p:cNvSpPr txBox="1"/>
          <p:nvPr/>
        </p:nvSpPr>
        <p:spPr>
          <a:xfrm>
            <a:off x="587334" y="1301781"/>
            <a:ext cx="10767917" cy="738664"/>
          </a:xfrm>
          <a:prstGeom prst="rect">
            <a:avLst/>
          </a:prstGeom>
          <a:noFill/>
        </p:spPr>
        <p:txBody>
          <a:bodyPr wrap="square" rtlCol="0">
            <a:spAutoFit/>
          </a:bodyPr>
          <a:lstStyle/>
          <a:p>
            <a:pPr algn="just"/>
            <a:r>
              <a:rPr lang="es-ES" sz="1400" dirty="0"/>
              <a:t>A partir de los resultados por cada componente del MECI y con base en las categorías de calificación que se ubicaron en los criterios satisfactorio y adecuado, se presentan los siguientes porcentajes de cumplimiento respecto a la percepción de los encuestados sobre el estado del Sistema de Control Interno del IDIPRON.  </a:t>
            </a:r>
            <a:endParaRPr lang="es-CO" sz="1300" dirty="0"/>
          </a:p>
        </p:txBody>
      </p:sp>
      <p:sp>
        <p:nvSpPr>
          <p:cNvPr id="9" name="4 CuadroTexto"/>
          <p:cNvSpPr txBox="1"/>
          <p:nvPr/>
        </p:nvSpPr>
        <p:spPr>
          <a:xfrm>
            <a:off x="535082" y="4619838"/>
            <a:ext cx="5139115" cy="1169551"/>
          </a:xfrm>
          <a:prstGeom prst="rect">
            <a:avLst/>
          </a:prstGeom>
          <a:noFill/>
        </p:spPr>
        <p:txBody>
          <a:bodyPr wrap="square" rtlCol="0">
            <a:spAutoFit/>
          </a:bodyPr>
          <a:lstStyle/>
          <a:p>
            <a:pPr algn="just"/>
            <a:r>
              <a:rPr lang="es-ES" sz="1400" dirty="0"/>
              <a:t>Como se observa en la tabla, los componentes Evaluación del riesgo, Actividades de control y de Información y comunicación, se encuentran por encima de un 75%, mientras que los componentes Ambiente de control y Actividades de monitoreo, se encuentran por debajo del 70%. </a:t>
            </a:r>
            <a:endParaRPr lang="es-CO" sz="1300" dirty="0"/>
          </a:p>
        </p:txBody>
      </p:sp>
      <p:graphicFrame>
        <p:nvGraphicFramePr>
          <p:cNvPr id="14" name="Gráfico 13"/>
          <p:cNvGraphicFramePr>
            <a:graphicFrameLocks/>
          </p:cNvGraphicFramePr>
          <p:nvPr/>
        </p:nvGraphicFramePr>
        <p:xfrm>
          <a:off x="6295734" y="2446758"/>
          <a:ext cx="5277956" cy="2868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717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19</a:t>
            </a:fld>
            <a:endParaRPr lang="es-CO"/>
          </a:p>
        </p:txBody>
      </p:sp>
      <p:sp>
        <p:nvSpPr>
          <p:cNvPr id="3" name="Título 2"/>
          <p:cNvSpPr>
            <a:spLocks noGrp="1"/>
          </p:cNvSpPr>
          <p:nvPr>
            <p:ph type="title"/>
          </p:nvPr>
        </p:nvSpPr>
        <p:spPr>
          <a:xfrm>
            <a:off x="653411" y="304729"/>
            <a:ext cx="10407332" cy="1110344"/>
          </a:xfrm>
        </p:spPr>
        <p:txBody>
          <a:bodyPr>
            <a:normAutofit/>
          </a:bodyPr>
          <a:lstStyle/>
          <a:p>
            <a:r>
              <a:rPr lang="es-ES" sz="2400" b="1" dirty="0">
                <a:solidFill>
                  <a:schemeClr val="tx1"/>
                </a:solidFill>
              </a:rPr>
              <a:t>COMPARACIÓN DE RESULTADOS POR COMPONENTES MECI ENCUESTA SCI DE LA VIGENCIA 2019 Y 2020</a:t>
            </a:r>
            <a:endParaRPr lang="en-US" sz="2400" b="1"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74444442"/>
              </p:ext>
            </p:extLst>
          </p:nvPr>
        </p:nvGraphicFramePr>
        <p:xfrm>
          <a:off x="858652" y="1757365"/>
          <a:ext cx="5443745" cy="2863131"/>
        </p:xfrm>
        <a:graphic>
          <a:graphicData uri="http://schemas.openxmlformats.org/drawingml/2006/table">
            <a:tbl>
              <a:tblPr firstRow="1" bandRow="1">
                <a:tableStyleId>{5C22544A-7EE6-4342-B048-85BDC9FD1C3A}</a:tableStyleId>
              </a:tblPr>
              <a:tblGrid>
                <a:gridCol w="2308659">
                  <a:extLst>
                    <a:ext uri="{9D8B030D-6E8A-4147-A177-3AD203B41FA5}">
                      <a16:colId xmlns:a16="http://schemas.microsoft.com/office/drawing/2014/main" val="2788635887"/>
                    </a:ext>
                  </a:extLst>
                </a:gridCol>
                <a:gridCol w="1539287">
                  <a:extLst>
                    <a:ext uri="{9D8B030D-6E8A-4147-A177-3AD203B41FA5}">
                      <a16:colId xmlns:a16="http://schemas.microsoft.com/office/drawing/2014/main" val="113469655"/>
                    </a:ext>
                  </a:extLst>
                </a:gridCol>
                <a:gridCol w="1595799">
                  <a:extLst>
                    <a:ext uri="{9D8B030D-6E8A-4147-A177-3AD203B41FA5}">
                      <a16:colId xmlns:a16="http://schemas.microsoft.com/office/drawing/2014/main" val="797530714"/>
                    </a:ext>
                  </a:extLst>
                </a:gridCol>
              </a:tblGrid>
              <a:tr h="484327">
                <a:tc>
                  <a:txBody>
                    <a:bodyPr/>
                    <a:lstStyle/>
                    <a:p>
                      <a:pPr algn="ctr" fontAlgn="b"/>
                      <a:r>
                        <a:rPr lang="en-US" sz="1300" b="1" u="none" strike="noStrike" dirty="0">
                          <a:solidFill>
                            <a:schemeClr val="tx1"/>
                          </a:solidFill>
                          <a:effectLst/>
                        </a:rPr>
                        <a:t>COMPONENTE</a:t>
                      </a:r>
                      <a:endParaRPr lang="en-US" sz="1300" b="1" i="0" u="none" strike="noStrike" dirty="0">
                        <a:solidFill>
                          <a:schemeClr val="tx1"/>
                        </a:solidFill>
                        <a:effectLst/>
                        <a:latin typeface="Arial" panose="020B0604020202020204" pitchFamily="34" charset="0"/>
                      </a:endParaRPr>
                    </a:p>
                  </a:txBody>
                  <a:tcPr marL="9525" marR="9525" marT="9525" marB="0" anchor="ctr">
                    <a:solidFill>
                      <a:srgbClr val="FFC000"/>
                    </a:solidFill>
                  </a:tcPr>
                </a:tc>
                <a:tc>
                  <a:txBody>
                    <a:bodyPr/>
                    <a:lstStyle/>
                    <a:p>
                      <a:pPr algn="ctr"/>
                      <a:r>
                        <a:rPr lang="es-ES" sz="1300" b="1" dirty="0">
                          <a:solidFill>
                            <a:schemeClr val="tx1"/>
                          </a:solidFill>
                        </a:rPr>
                        <a:t>ENCUESTA SCI, VIGENCIA 2019</a:t>
                      </a:r>
                      <a:endParaRPr lang="en-US" sz="1300" b="1" dirty="0">
                        <a:solidFill>
                          <a:schemeClr val="tx1"/>
                        </a:solidFill>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300" b="1" baseline="0" dirty="0">
                          <a:solidFill>
                            <a:schemeClr val="tx1"/>
                          </a:solidFill>
                        </a:rPr>
                        <a:t>ENCUESTA SCI,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300" b="1" baseline="0" dirty="0">
                          <a:solidFill>
                            <a:schemeClr val="tx1"/>
                          </a:solidFill>
                        </a:rPr>
                        <a:t>VIGENCIA 2020</a:t>
                      </a:r>
                      <a:endParaRPr lang="en-US" sz="1300" b="1" dirty="0">
                        <a:solidFill>
                          <a:schemeClr val="tx1"/>
                        </a:solidFill>
                      </a:endParaRPr>
                    </a:p>
                  </a:txBody>
                  <a:tcPr anchor="ctr">
                    <a:solidFill>
                      <a:srgbClr val="FFC000"/>
                    </a:solidFill>
                  </a:tcPr>
                </a:tc>
                <a:extLst>
                  <a:ext uri="{0D108BD9-81ED-4DB2-BD59-A6C34878D82A}">
                    <a16:rowId xmlns:a16="http://schemas.microsoft.com/office/drawing/2014/main" val="1973339903"/>
                  </a:ext>
                </a:extLst>
              </a:tr>
              <a:tr h="377224">
                <a:tc>
                  <a:txBody>
                    <a:bodyPr/>
                    <a:lstStyle/>
                    <a:p>
                      <a:pPr algn="l" fontAlgn="b"/>
                      <a:r>
                        <a:rPr lang="en-US" sz="1300" u="none" strike="noStrike" dirty="0">
                          <a:effectLst/>
                        </a:rPr>
                        <a:t>Componente Ambiente de Control</a:t>
                      </a:r>
                      <a:endParaRPr lang="en-US" sz="13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n-US" sz="1300" kern="1200" dirty="0">
                          <a:solidFill>
                            <a:schemeClr val="dk1"/>
                          </a:solidFill>
                          <a:latin typeface="+mn-lt"/>
                          <a:ea typeface="+mn-ea"/>
                          <a:cs typeface="+mn-cs"/>
                        </a:rPr>
                        <a:t>75%</a:t>
                      </a:r>
                    </a:p>
                  </a:txBody>
                  <a:tcPr marL="9525" marR="9525" marT="9525" marB="0" anchor="b"/>
                </a:tc>
                <a:tc>
                  <a:txBody>
                    <a:bodyPr/>
                    <a:lstStyle/>
                    <a:p>
                      <a:pPr algn="ctr"/>
                      <a:r>
                        <a:rPr lang="es-ES" sz="1300" dirty="0"/>
                        <a:t>62%</a:t>
                      </a:r>
                      <a:endParaRPr lang="en-US" sz="1300" dirty="0"/>
                    </a:p>
                  </a:txBody>
                  <a:tcPr anchor="ctr"/>
                </a:tc>
                <a:extLst>
                  <a:ext uri="{0D108BD9-81ED-4DB2-BD59-A6C34878D82A}">
                    <a16:rowId xmlns:a16="http://schemas.microsoft.com/office/drawing/2014/main" val="214284475"/>
                  </a:ext>
                </a:extLst>
              </a:tr>
              <a:tr h="377224">
                <a:tc>
                  <a:txBody>
                    <a:bodyPr/>
                    <a:lstStyle/>
                    <a:p>
                      <a:pPr algn="l" fontAlgn="b"/>
                      <a:r>
                        <a:rPr lang="en-US" sz="1300" u="none" strike="noStrike" dirty="0">
                          <a:effectLst/>
                        </a:rPr>
                        <a:t>Componente Evaluación del Riesgo</a:t>
                      </a:r>
                      <a:endParaRPr lang="en-US" sz="13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n-US" sz="1300" kern="1200" dirty="0">
                          <a:solidFill>
                            <a:schemeClr val="dk1"/>
                          </a:solidFill>
                          <a:latin typeface="+mn-lt"/>
                          <a:ea typeface="+mn-ea"/>
                          <a:cs typeface="+mn-cs"/>
                        </a:rPr>
                        <a:t>78%</a:t>
                      </a:r>
                    </a:p>
                  </a:txBody>
                  <a:tcPr marL="9525" marR="9525" marT="9525" marB="0" anchor="b"/>
                </a:tc>
                <a:tc>
                  <a:txBody>
                    <a:bodyPr/>
                    <a:lstStyle/>
                    <a:p>
                      <a:pPr algn="ctr"/>
                      <a:r>
                        <a:rPr lang="es-ES" sz="1300" dirty="0"/>
                        <a:t>77%</a:t>
                      </a:r>
                      <a:endParaRPr lang="en-US" sz="1300" dirty="0"/>
                    </a:p>
                  </a:txBody>
                  <a:tcPr anchor="ctr"/>
                </a:tc>
                <a:extLst>
                  <a:ext uri="{0D108BD9-81ED-4DB2-BD59-A6C34878D82A}">
                    <a16:rowId xmlns:a16="http://schemas.microsoft.com/office/drawing/2014/main" val="498513599"/>
                  </a:ext>
                </a:extLst>
              </a:tr>
              <a:tr h="377224">
                <a:tc>
                  <a:txBody>
                    <a:bodyPr/>
                    <a:lstStyle/>
                    <a:p>
                      <a:pPr algn="l" fontAlgn="b"/>
                      <a:r>
                        <a:rPr lang="en-US" sz="1300" u="none" strike="noStrike" dirty="0">
                          <a:effectLst/>
                        </a:rPr>
                        <a:t>Componente Actividades de Control</a:t>
                      </a:r>
                      <a:endParaRPr lang="en-US" sz="13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n-US" sz="1300" kern="1200" dirty="0">
                          <a:solidFill>
                            <a:schemeClr val="dk1"/>
                          </a:solidFill>
                          <a:latin typeface="+mn-lt"/>
                          <a:ea typeface="+mn-ea"/>
                          <a:cs typeface="+mn-cs"/>
                        </a:rPr>
                        <a:t>82%</a:t>
                      </a:r>
                    </a:p>
                  </a:txBody>
                  <a:tcPr marL="9525" marR="9525" marT="9525" marB="0" anchor="b"/>
                </a:tc>
                <a:tc>
                  <a:txBody>
                    <a:bodyPr/>
                    <a:lstStyle/>
                    <a:p>
                      <a:pPr algn="ctr"/>
                      <a:r>
                        <a:rPr lang="es-ES" sz="1300" dirty="0"/>
                        <a:t>78%</a:t>
                      </a:r>
                      <a:endParaRPr lang="en-US" sz="1300" dirty="0"/>
                    </a:p>
                  </a:txBody>
                  <a:tcPr anchor="ctr"/>
                </a:tc>
                <a:extLst>
                  <a:ext uri="{0D108BD9-81ED-4DB2-BD59-A6C34878D82A}">
                    <a16:rowId xmlns:a16="http://schemas.microsoft.com/office/drawing/2014/main" val="1834460277"/>
                  </a:ext>
                </a:extLst>
              </a:tr>
              <a:tr h="377224">
                <a:tc>
                  <a:txBody>
                    <a:bodyPr/>
                    <a:lstStyle/>
                    <a:p>
                      <a:pPr algn="l" fontAlgn="b"/>
                      <a:r>
                        <a:rPr lang="en-US" sz="1300" u="none" strike="noStrike" dirty="0">
                          <a:effectLst/>
                        </a:rPr>
                        <a:t>Componente Información y Comunicación</a:t>
                      </a:r>
                      <a:endParaRPr lang="en-US" sz="13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n-US" sz="1300" kern="1200" dirty="0">
                          <a:solidFill>
                            <a:schemeClr val="dk1"/>
                          </a:solidFill>
                          <a:latin typeface="+mn-lt"/>
                          <a:ea typeface="+mn-ea"/>
                          <a:cs typeface="+mn-cs"/>
                        </a:rPr>
                        <a:t>86%</a:t>
                      </a:r>
                    </a:p>
                  </a:txBody>
                  <a:tcPr marL="9525" marR="9525" marT="9525" marB="0" anchor="b"/>
                </a:tc>
                <a:tc>
                  <a:txBody>
                    <a:bodyPr/>
                    <a:lstStyle/>
                    <a:p>
                      <a:pPr algn="ctr"/>
                      <a:r>
                        <a:rPr lang="es-ES" sz="1300" dirty="0"/>
                        <a:t>78%</a:t>
                      </a:r>
                      <a:endParaRPr lang="en-US" sz="1300" dirty="0"/>
                    </a:p>
                  </a:txBody>
                  <a:tcPr anchor="ctr"/>
                </a:tc>
                <a:extLst>
                  <a:ext uri="{0D108BD9-81ED-4DB2-BD59-A6C34878D82A}">
                    <a16:rowId xmlns:a16="http://schemas.microsoft.com/office/drawing/2014/main" val="3655888571"/>
                  </a:ext>
                </a:extLst>
              </a:tr>
              <a:tr h="377224">
                <a:tc>
                  <a:txBody>
                    <a:bodyPr/>
                    <a:lstStyle/>
                    <a:p>
                      <a:pPr algn="l" fontAlgn="b"/>
                      <a:r>
                        <a:rPr lang="en-US" sz="1300" u="none" strike="noStrike" dirty="0">
                          <a:effectLst/>
                        </a:rPr>
                        <a:t>Componente Actividades de Monitoreo</a:t>
                      </a:r>
                      <a:endParaRPr lang="en-US" sz="13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n-US" sz="1300" kern="1200" dirty="0">
                          <a:solidFill>
                            <a:schemeClr val="dk1"/>
                          </a:solidFill>
                          <a:latin typeface="+mn-lt"/>
                          <a:ea typeface="+mn-ea"/>
                          <a:cs typeface="+mn-cs"/>
                        </a:rPr>
                        <a:t>74%</a:t>
                      </a:r>
                    </a:p>
                  </a:txBody>
                  <a:tcPr marL="9525" marR="9525" marT="9525" marB="0" anchor="b"/>
                </a:tc>
                <a:tc>
                  <a:txBody>
                    <a:bodyPr/>
                    <a:lstStyle/>
                    <a:p>
                      <a:pPr algn="ctr"/>
                      <a:r>
                        <a:rPr lang="es-ES" sz="1300" dirty="0"/>
                        <a:t>68%</a:t>
                      </a:r>
                      <a:endParaRPr lang="en-US" sz="1300" dirty="0"/>
                    </a:p>
                  </a:txBody>
                  <a:tcPr anchor="ctr"/>
                </a:tc>
                <a:extLst>
                  <a:ext uri="{0D108BD9-81ED-4DB2-BD59-A6C34878D82A}">
                    <a16:rowId xmlns:a16="http://schemas.microsoft.com/office/drawing/2014/main" val="1278248906"/>
                  </a:ext>
                </a:extLst>
              </a:tr>
              <a:tr h="346626">
                <a:tc>
                  <a:txBody>
                    <a:bodyPr/>
                    <a:lstStyle/>
                    <a:p>
                      <a:pPr algn="ctr"/>
                      <a:r>
                        <a:rPr lang="es-ES" sz="1300" b="1" dirty="0"/>
                        <a:t>PROMEDIO</a:t>
                      </a:r>
                      <a:endParaRPr lang="en-US" sz="1300" b="1" dirty="0"/>
                    </a:p>
                  </a:txBody>
                  <a:tcPr/>
                </a:tc>
                <a:tc>
                  <a:txBody>
                    <a:bodyPr/>
                    <a:lstStyle/>
                    <a:p>
                      <a:pPr algn="ctr"/>
                      <a:r>
                        <a:rPr lang="es-ES" sz="1300" b="1" dirty="0"/>
                        <a:t>79%</a:t>
                      </a:r>
                      <a:endParaRPr lang="en-US" sz="1300" b="1" dirty="0"/>
                    </a:p>
                  </a:txBody>
                  <a:tcPr/>
                </a:tc>
                <a:tc>
                  <a:txBody>
                    <a:bodyPr/>
                    <a:lstStyle/>
                    <a:p>
                      <a:pPr algn="ctr"/>
                      <a:r>
                        <a:rPr lang="es-ES" sz="1300" b="1" dirty="0"/>
                        <a:t>73%</a:t>
                      </a:r>
                      <a:endParaRPr lang="en-US" sz="1300" b="1" dirty="0"/>
                    </a:p>
                  </a:txBody>
                  <a:tcPr/>
                </a:tc>
                <a:extLst>
                  <a:ext uri="{0D108BD9-81ED-4DB2-BD59-A6C34878D82A}">
                    <a16:rowId xmlns:a16="http://schemas.microsoft.com/office/drawing/2014/main" val="628288578"/>
                  </a:ext>
                </a:extLst>
              </a:tr>
            </a:tbl>
          </a:graphicData>
        </a:graphic>
      </p:graphicFrame>
      <p:sp>
        <p:nvSpPr>
          <p:cNvPr id="5" name="CuadroTexto 4"/>
          <p:cNvSpPr txBox="1"/>
          <p:nvPr/>
        </p:nvSpPr>
        <p:spPr>
          <a:xfrm>
            <a:off x="858652" y="5221923"/>
            <a:ext cx="10202091" cy="954107"/>
          </a:xfrm>
          <a:prstGeom prst="rect">
            <a:avLst/>
          </a:prstGeom>
          <a:noFill/>
        </p:spPr>
        <p:txBody>
          <a:bodyPr wrap="square" rtlCol="0">
            <a:spAutoFit/>
          </a:bodyPr>
          <a:lstStyle/>
          <a:p>
            <a:pPr algn="just"/>
            <a:r>
              <a:rPr lang="es-ES" sz="1400" dirty="0"/>
              <a:t>Como se observa en la tabla, la percepción de los encuestados respecto a los cinco componentes del MECI presenta una variación descendente en los resultados de la vigencia 2020 (promedio 73%), respecto a la vigencia 2019 (promedio 79%), con una diferencia de 6 puntos en el promedio total, notándose la mayor variación en el componente Ambiente de control con 13 puntos y la menor en el componente Evaluación del riesgo con 1 punto.</a:t>
            </a:r>
            <a:endParaRPr lang="en-US" sz="1400" dirty="0"/>
          </a:p>
        </p:txBody>
      </p:sp>
      <p:grpSp>
        <p:nvGrpSpPr>
          <p:cNvPr id="13" name="Grupo 12"/>
          <p:cNvGrpSpPr/>
          <p:nvPr/>
        </p:nvGrpSpPr>
        <p:grpSpPr>
          <a:xfrm>
            <a:off x="6517803" y="1759729"/>
            <a:ext cx="5225706" cy="2860767"/>
            <a:chOff x="6517803" y="2024745"/>
            <a:chExt cx="4972050" cy="2743200"/>
          </a:xfrm>
        </p:grpSpPr>
        <p:graphicFrame>
          <p:nvGraphicFramePr>
            <p:cNvPr id="10" name="Gráfico 9"/>
            <p:cNvGraphicFramePr>
              <a:graphicFrameLocks/>
            </p:cNvGraphicFramePr>
            <p:nvPr/>
          </p:nvGraphicFramePr>
          <p:xfrm>
            <a:off x="6517803" y="2024745"/>
            <a:ext cx="49720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8595360" y="2730137"/>
              <a:ext cx="444137" cy="215444"/>
            </a:xfrm>
            <a:prstGeom prst="rect">
              <a:avLst/>
            </a:prstGeom>
            <a:solidFill>
              <a:schemeClr val="bg1"/>
            </a:solidFill>
          </p:spPr>
          <p:txBody>
            <a:bodyPr wrap="square" rtlCol="0">
              <a:spAutoFit/>
            </a:bodyPr>
            <a:lstStyle/>
            <a:p>
              <a:r>
                <a:rPr lang="es-ES" sz="800" dirty="0"/>
                <a:t>2019</a:t>
              </a:r>
              <a:endParaRPr lang="en-US" sz="800" dirty="0"/>
            </a:p>
          </p:txBody>
        </p:sp>
        <p:sp>
          <p:nvSpPr>
            <p:cNvPr id="12" name="CuadroTexto 11"/>
            <p:cNvSpPr txBox="1"/>
            <p:nvPr/>
          </p:nvSpPr>
          <p:spPr>
            <a:xfrm>
              <a:off x="9156499" y="2730137"/>
              <a:ext cx="444137" cy="215444"/>
            </a:xfrm>
            <a:prstGeom prst="rect">
              <a:avLst/>
            </a:prstGeom>
            <a:solidFill>
              <a:schemeClr val="bg1"/>
            </a:solidFill>
          </p:spPr>
          <p:txBody>
            <a:bodyPr wrap="square" rtlCol="0">
              <a:spAutoFit/>
            </a:bodyPr>
            <a:lstStyle/>
            <a:p>
              <a:r>
                <a:rPr lang="es-ES" sz="800" dirty="0"/>
                <a:t>2020</a:t>
              </a:r>
              <a:endParaRPr lang="en-US" sz="800" dirty="0"/>
            </a:p>
          </p:txBody>
        </p:sp>
      </p:grpSp>
    </p:spTree>
    <p:extLst>
      <p:ext uri="{BB962C8B-B14F-4D97-AF65-F5344CB8AC3E}">
        <p14:creationId xmlns:p14="http://schemas.microsoft.com/office/powerpoint/2010/main" val="155238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2A0D9CF-8EFD-4810-B175-26613EFBD0C9}"/>
              </a:ext>
            </a:extLst>
          </p:cNvPr>
          <p:cNvSpPr>
            <a:spLocks noGrp="1"/>
          </p:cNvSpPr>
          <p:nvPr>
            <p:ph type="sldNum" sz="quarter" idx="12"/>
          </p:nvPr>
        </p:nvSpPr>
        <p:spPr/>
        <p:txBody>
          <a:bodyPr/>
          <a:lstStyle/>
          <a:p>
            <a:fld id="{90AD85FB-DBFA-4636-B455-F91114ABC2C6}" type="slidenum">
              <a:rPr lang="es-CO" smtClean="0"/>
              <a:t>2</a:t>
            </a:fld>
            <a:endParaRPr lang="es-CO" dirty="0"/>
          </a:p>
        </p:txBody>
      </p:sp>
      <p:sp>
        <p:nvSpPr>
          <p:cNvPr id="7" name="Rectángulo 1">
            <a:extLst>
              <a:ext uri="{FF2B5EF4-FFF2-40B4-BE49-F238E27FC236}">
                <a16:creationId xmlns:a16="http://schemas.microsoft.com/office/drawing/2014/main" id="{EB2CA0BB-1408-4549-A9D5-2B06DB7583CE}"/>
              </a:ext>
            </a:extLst>
          </p:cNvPr>
          <p:cNvSpPr>
            <a:spLocks noGrp="1" noChangeArrowheads="1"/>
          </p:cNvSpPr>
          <p:nvPr>
            <p:ph type="title"/>
          </p:nvPr>
        </p:nvSpPr>
        <p:spPr bwMode="auto">
          <a:xfrm>
            <a:off x="1534329" y="306117"/>
            <a:ext cx="913822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spcBef>
                <a:spcPct val="0"/>
              </a:spcBef>
              <a:buNone/>
            </a:pPr>
            <a:r>
              <a:rPr lang="es-ES" altLang="es-CO" sz="2800" dirty="0">
                <a:latin typeface="Arial Black" panose="020B0A04020102020204" pitchFamily="34" charset="0"/>
              </a:rPr>
              <a:t>ENCUESTA DE SOSTENIBILIDAD DEL SISTEMA DE CONTROL INTERNO –SCI-</a:t>
            </a:r>
            <a:br>
              <a:rPr lang="es-ES" altLang="es-CO" sz="2800" dirty="0">
                <a:latin typeface="Arial Black" panose="020B0A04020102020204" pitchFamily="34" charset="0"/>
              </a:rPr>
            </a:br>
            <a:r>
              <a:rPr lang="es-ES" altLang="es-CO" sz="2800" dirty="0">
                <a:latin typeface="Arial Black" panose="020B0A04020102020204" pitchFamily="34" charset="0"/>
              </a:rPr>
              <a:t/>
            </a:r>
            <a:br>
              <a:rPr lang="es-ES" altLang="es-CO" sz="2800" dirty="0">
                <a:latin typeface="Arial Black" panose="020B0A04020102020204" pitchFamily="34" charset="0"/>
              </a:rPr>
            </a:br>
            <a:r>
              <a:rPr lang="es-CO" altLang="es-CO" sz="2800" dirty="0">
                <a:latin typeface="Arial Black" panose="020B0A04020102020204" pitchFamily="34" charset="0"/>
              </a:rPr>
              <a:t>VIGENCIA </a:t>
            </a:r>
            <a:r>
              <a:rPr lang="es-CO" altLang="es-CO" sz="2800" b="1" dirty="0">
                <a:latin typeface="Arial Black" panose="020B0A04020102020204" pitchFamily="34" charset="0"/>
              </a:rPr>
              <a:t>2020</a:t>
            </a:r>
            <a:br>
              <a:rPr lang="es-CO" altLang="es-CO" sz="2800" b="1" dirty="0">
                <a:latin typeface="Arial Black" panose="020B0A04020102020204" pitchFamily="34" charset="0"/>
              </a:rPr>
            </a:br>
            <a:endParaRPr lang="es-CO" altLang="es-CO" sz="2800" dirty="0">
              <a:latin typeface="Arial Black" panose="020B0A04020102020204" pitchFamily="34" charset="0"/>
            </a:endParaRPr>
          </a:p>
        </p:txBody>
      </p:sp>
      <p:sp>
        <p:nvSpPr>
          <p:cNvPr id="8" name="Rectángulo 2">
            <a:extLst>
              <a:ext uri="{FF2B5EF4-FFF2-40B4-BE49-F238E27FC236}">
                <a16:creationId xmlns:a16="http://schemas.microsoft.com/office/drawing/2014/main" id="{ABBB1204-EADF-490C-B054-77D3FDD3715D}"/>
              </a:ext>
            </a:extLst>
          </p:cNvPr>
          <p:cNvSpPr>
            <a:spLocks noChangeArrowheads="1"/>
          </p:cNvSpPr>
          <p:nvPr/>
        </p:nvSpPr>
        <p:spPr bwMode="auto">
          <a:xfrm>
            <a:off x="2805933" y="3163113"/>
            <a:ext cx="6595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CO" altLang="es-CO" sz="1800" dirty="0">
                <a:latin typeface="Calibri" panose="020F0502020204030204" pitchFamily="34" charset="0"/>
              </a:rPr>
              <a:t> </a:t>
            </a:r>
            <a:r>
              <a:rPr lang="es-CO" altLang="es-CO" sz="2800" dirty="0">
                <a:latin typeface="Arial Black" panose="020B0A04020102020204" pitchFamily="34" charset="0"/>
              </a:rPr>
              <a:t>OFICINA DE CONTROL INTERNO</a:t>
            </a:r>
          </a:p>
        </p:txBody>
      </p:sp>
      <p:sp>
        <p:nvSpPr>
          <p:cNvPr id="9" name="Rectángulo 2">
            <a:extLst>
              <a:ext uri="{FF2B5EF4-FFF2-40B4-BE49-F238E27FC236}">
                <a16:creationId xmlns:a16="http://schemas.microsoft.com/office/drawing/2014/main" id="{ABBB1204-EADF-490C-B054-77D3FDD3715D}"/>
              </a:ext>
            </a:extLst>
          </p:cNvPr>
          <p:cNvSpPr>
            <a:spLocks noChangeArrowheads="1"/>
          </p:cNvSpPr>
          <p:nvPr/>
        </p:nvSpPr>
        <p:spPr bwMode="auto">
          <a:xfrm>
            <a:off x="4677593" y="5212912"/>
            <a:ext cx="28634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CO" altLang="es-CO" sz="1800" dirty="0">
                <a:latin typeface="Arial Black" panose="020B0A04020102020204" pitchFamily="34" charset="0"/>
              </a:rPr>
              <a:t> </a:t>
            </a:r>
            <a:r>
              <a:rPr lang="es-CO" altLang="es-CO" sz="2800" dirty="0">
                <a:latin typeface="Arial Black" panose="020B0A04020102020204" pitchFamily="34" charset="0"/>
              </a:rPr>
              <a:t>IDIPRON</a:t>
            </a:r>
            <a:endParaRPr lang="es-CO" altLang="es-CO" sz="2400" dirty="0">
              <a:latin typeface="Arial Black" panose="020B0A04020102020204" pitchFamily="34" charset="0"/>
            </a:endParaRPr>
          </a:p>
          <a:p>
            <a:pPr algn="ctr">
              <a:spcBef>
                <a:spcPct val="0"/>
              </a:spcBef>
              <a:buFontTx/>
              <a:buNone/>
            </a:pPr>
            <a:r>
              <a:rPr lang="es-CO" altLang="es-CO" sz="2800" dirty="0">
                <a:latin typeface="Arial Black" panose="020B0A04020102020204" pitchFamily="34" charset="0"/>
              </a:rPr>
              <a:t>JUNIO 2021</a:t>
            </a:r>
          </a:p>
        </p:txBody>
      </p:sp>
    </p:spTree>
    <p:extLst>
      <p:ext uri="{BB962C8B-B14F-4D97-AF65-F5344CB8AC3E}">
        <p14:creationId xmlns:p14="http://schemas.microsoft.com/office/powerpoint/2010/main" val="282123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20</a:t>
            </a:fld>
            <a:endParaRPr lang="es-CO"/>
          </a:p>
        </p:txBody>
      </p:sp>
      <p:sp>
        <p:nvSpPr>
          <p:cNvPr id="5" name="Rectángulo 4">
            <a:extLst>
              <a:ext uri="{FF2B5EF4-FFF2-40B4-BE49-F238E27FC236}">
                <a16:creationId xmlns:a16="http://schemas.microsoft.com/office/drawing/2014/main" id="{D4653FF7-EEBD-46F5-8DEC-3EC20077669D}"/>
              </a:ext>
            </a:extLst>
          </p:cNvPr>
          <p:cNvSpPr/>
          <p:nvPr/>
        </p:nvSpPr>
        <p:spPr>
          <a:xfrm>
            <a:off x="578574" y="127745"/>
            <a:ext cx="11410817" cy="954107"/>
          </a:xfrm>
          <a:prstGeom prst="rect">
            <a:avLst/>
          </a:prstGeom>
        </p:spPr>
        <p:txBody>
          <a:bodyPr wrap="square">
            <a:spAutoFit/>
          </a:bodyPr>
          <a:lstStyle/>
          <a:p>
            <a:r>
              <a:rPr lang="es-CO" sz="2800" b="1" dirty="0">
                <a:solidFill>
                  <a:srgbClr val="333333"/>
                </a:solidFill>
                <a:latin typeface="Poppins"/>
              </a:rPr>
              <a:t>Resultados IDIPRON - Medición del Desempeño Institucional </a:t>
            </a:r>
          </a:p>
          <a:p>
            <a:pPr algn="ctr"/>
            <a:r>
              <a:rPr lang="es-CO" sz="2800" b="1" dirty="0">
                <a:solidFill>
                  <a:srgbClr val="333333"/>
                </a:solidFill>
                <a:latin typeface="Poppins"/>
              </a:rPr>
              <a:t>FURAG 2020</a:t>
            </a:r>
            <a:endParaRPr lang="es-CO" sz="2800" b="1" i="0" dirty="0">
              <a:solidFill>
                <a:srgbClr val="333333"/>
              </a:solidFill>
              <a:effectLst/>
              <a:latin typeface="Poppins"/>
            </a:endParaRPr>
          </a:p>
        </p:txBody>
      </p:sp>
      <p:sp>
        <p:nvSpPr>
          <p:cNvPr id="6" name="CuadroTexto 5">
            <a:extLst>
              <a:ext uri="{FF2B5EF4-FFF2-40B4-BE49-F238E27FC236}">
                <a16:creationId xmlns:a16="http://schemas.microsoft.com/office/drawing/2014/main" id="{F0BA593B-AF95-4452-8B6B-B4E41652FEC8}"/>
              </a:ext>
            </a:extLst>
          </p:cNvPr>
          <p:cNvSpPr txBox="1"/>
          <p:nvPr/>
        </p:nvSpPr>
        <p:spPr>
          <a:xfrm>
            <a:off x="6686845" y="1927478"/>
            <a:ext cx="5083132" cy="1200329"/>
          </a:xfrm>
          <a:prstGeom prst="rect">
            <a:avLst/>
          </a:prstGeom>
          <a:solidFill>
            <a:schemeClr val="accent5"/>
          </a:solidFill>
        </p:spPr>
        <p:txBody>
          <a:bodyPr wrap="square" rtlCol="0">
            <a:spAutoFit/>
          </a:bodyPr>
          <a:lstStyle/>
          <a:p>
            <a:pPr algn="just"/>
            <a:r>
              <a:rPr lang="es-CO" dirty="0">
                <a:solidFill>
                  <a:schemeClr val="bg1"/>
                </a:solidFill>
              </a:rPr>
              <a:t>Para la vigencia 2020, el IDIPRON obtuvo una calificación de (90,4) mejorando su calificación en 15,7 puntos, con respecto a la calificación del año 2019. </a:t>
            </a:r>
          </a:p>
        </p:txBody>
      </p:sp>
      <p:sp>
        <p:nvSpPr>
          <p:cNvPr id="8" name="CuadroTexto 7">
            <a:extLst>
              <a:ext uri="{FF2B5EF4-FFF2-40B4-BE49-F238E27FC236}">
                <a16:creationId xmlns:a16="http://schemas.microsoft.com/office/drawing/2014/main" id="{A1576FEA-959D-4106-B157-EB405313D1E9}"/>
              </a:ext>
            </a:extLst>
          </p:cNvPr>
          <p:cNvSpPr txBox="1"/>
          <p:nvPr/>
        </p:nvSpPr>
        <p:spPr>
          <a:xfrm>
            <a:off x="319985" y="4051932"/>
            <a:ext cx="5368683" cy="1674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s-CO" b="1" dirty="0">
                <a:solidFill>
                  <a:schemeClr val="bg1"/>
                </a:solidFill>
              </a:rPr>
              <a:t>Se puede observar que para la vigencia 2020 el puntaje obtenido fue de (90.4), encontrándose este puntaje por encima del promedio del Distrito el cual fue de (88,5)</a:t>
            </a:r>
          </a:p>
        </p:txBody>
      </p:sp>
      <p:sp>
        <p:nvSpPr>
          <p:cNvPr id="10" name="Oval 6">
            <a:extLst>
              <a:ext uri="{FF2B5EF4-FFF2-40B4-BE49-F238E27FC236}">
                <a16:creationId xmlns:a16="http://schemas.microsoft.com/office/drawing/2014/main" id="{711A6897-3A5F-478B-8F64-DCE49DFF6A46}"/>
              </a:ext>
            </a:extLst>
          </p:cNvPr>
          <p:cNvSpPr/>
          <p:nvPr/>
        </p:nvSpPr>
        <p:spPr>
          <a:xfrm>
            <a:off x="9190255" y="4440546"/>
            <a:ext cx="160338" cy="1628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4">
            <a:extLst>
              <a:ext uri="{FF2B5EF4-FFF2-40B4-BE49-F238E27FC236}">
                <a16:creationId xmlns:a16="http://schemas.microsoft.com/office/drawing/2014/main" id="{9FA218CD-7F29-4C58-8A58-5C6AACA8B343}"/>
              </a:ext>
            </a:extLst>
          </p:cNvPr>
          <p:cNvSpPr/>
          <p:nvPr/>
        </p:nvSpPr>
        <p:spPr>
          <a:xfrm>
            <a:off x="5095226" y="2479508"/>
            <a:ext cx="160338" cy="1628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83">
            <a:extLst>
              <a:ext uri="{FF2B5EF4-FFF2-40B4-BE49-F238E27FC236}">
                <a16:creationId xmlns:a16="http://schemas.microsoft.com/office/drawing/2014/main" id="{35B9DBDD-C714-401A-8DB2-262D90116BE7}"/>
              </a:ext>
            </a:extLst>
          </p:cNvPr>
          <p:cNvCxnSpPr>
            <a:cxnSpLocks/>
          </p:cNvCxnSpPr>
          <p:nvPr/>
        </p:nvCxnSpPr>
        <p:spPr>
          <a:xfrm flipV="1">
            <a:off x="5172415" y="1267759"/>
            <a:ext cx="4055994" cy="1277206"/>
          </a:xfrm>
          <a:prstGeom prst="bentConnector3">
            <a:avLst>
              <a:gd name="adj1" fmla="val 3063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Elipse 12">
            <a:extLst>
              <a:ext uri="{FF2B5EF4-FFF2-40B4-BE49-F238E27FC236}">
                <a16:creationId xmlns:a16="http://schemas.microsoft.com/office/drawing/2014/main" id="{309C36C2-E521-4A4D-A937-D6264721D9DA}"/>
              </a:ext>
            </a:extLst>
          </p:cNvPr>
          <p:cNvSpPr/>
          <p:nvPr/>
        </p:nvSpPr>
        <p:spPr>
          <a:xfrm rot="1255431">
            <a:off x="9377047" y="4039740"/>
            <a:ext cx="715335" cy="96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206" y="3343851"/>
            <a:ext cx="3686389" cy="251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6">
            <a:extLst>
              <a:ext uri="{FF2B5EF4-FFF2-40B4-BE49-F238E27FC236}">
                <a16:creationId xmlns:a16="http://schemas.microsoft.com/office/drawing/2014/main" id="{711A6897-3A5F-478B-8F64-DCE49DFF6A46}"/>
              </a:ext>
            </a:extLst>
          </p:cNvPr>
          <p:cNvSpPr/>
          <p:nvPr/>
        </p:nvSpPr>
        <p:spPr>
          <a:xfrm>
            <a:off x="9580166" y="4026174"/>
            <a:ext cx="160338" cy="1628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3 Conector angular"/>
          <p:cNvCxnSpPr>
            <a:stCxn id="17" idx="2"/>
          </p:cNvCxnSpPr>
          <p:nvPr/>
        </p:nvCxnSpPr>
        <p:spPr>
          <a:xfrm rot="10800000" flipV="1">
            <a:off x="2994290" y="4107615"/>
            <a:ext cx="6585877" cy="19325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2994289" y="5784574"/>
            <a:ext cx="0" cy="255619"/>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7"/>
          <p:cNvSpPr txBox="1"/>
          <p:nvPr/>
        </p:nvSpPr>
        <p:spPr>
          <a:xfrm>
            <a:off x="0" y="6173422"/>
            <a:ext cx="6508229" cy="246221"/>
          </a:xfrm>
          <a:prstGeom prst="rect">
            <a:avLst/>
          </a:prstGeom>
          <a:noFill/>
        </p:spPr>
        <p:txBody>
          <a:bodyPr wrap="square" rtlCol="0">
            <a:spAutoFit/>
          </a:bodyPr>
          <a:lstStyle/>
          <a:p>
            <a:r>
              <a:rPr lang="es-ES" sz="1000" dirty="0"/>
              <a:t>Fuente: Página Web Función Pública, </a:t>
            </a:r>
            <a:r>
              <a:rPr lang="es-ES" sz="1000" dirty="0" err="1"/>
              <a:t>micrositio</a:t>
            </a:r>
            <a:r>
              <a:rPr lang="es-ES" sz="1000" dirty="0"/>
              <a:t> MIPG, Resultados medición del desempeño institucional 2020. </a:t>
            </a:r>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74" y="1295464"/>
            <a:ext cx="4516652" cy="243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21 Conector recto"/>
          <p:cNvCxnSpPr>
            <a:stCxn id="6" idx="0"/>
          </p:cNvCxnSpPr>
          <p:nvPr/>
        </p:nvCxnSpPr>
        <p:spPr>
          <a:xfrm flipV="1">
            <a:off x="9228411" y="1267759"/>
            <a:ext cx="0" cy="6597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9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21</a:t>
            </a:fld>
            <a:endParaRPr lang="es-CO"/>
          </a:p>
        </p:txBody>
      </p:sp>
      <p:sp>
        <p:nvSpPr>
          <p:cNvPr id="6" name="1 CuadroTexto"/>
          <p:cNvSpPr txBox="1"/>
          <p:nvPr/>
        </p:nvSpPr>
        <p:spPr>
          <a:xfrm>
            <a:off x="399245" y="5049190"/>
            <a:ext cx="10869769" cy="954107"/>
          </a:xfrm>
          <a:prstGeom prst="rect">
            <a:avLst/>
          </a:prstGeom>
          <a:noFill/>
        </p:spPr>
        <p:txBody>
          <a:bodyPr wrap="square" rtlCol="0">
            <a:spAutoFit/>
          </a:bodyPr>
          <a:lstStyle/>
          <a:p>
            <a:pPr algn="just"/>
            <a:r>
              <a:rPr lang="es-CO" sz="1400" dirty="0"/>
              <a:t>En esta imagen se puede observar los resultados obtenidos a nivel general por el Instituto en cada una de las dimensiones, donde se evidencia que las dimensiones de Evaluación de resultados (69,3%) y la Dimensión de Direccionamiento Estratégico y Planeación (79,7%) representan los menores puntajes; la Dimensión mejor evaluada es la de Talento Humano (97,2%); sin embargo, aún el Instituto se encuentra distante del valor máximo de referencia (98,0%). </a:t>
            </a:r>
          </a:p>
        </p:txBody>
      </p:sp>
      <p:sp>
        <p:nvSpPr>
          <p:cNvPr id="7" name="Rectángulo 6"/>
          <p:cNvSpPr/>
          <p:nvPr/>
        </p:nvSpPr>
        <p:spPr>
          <a:xfrm>
            <a:off x="800100" y="-2476"/>
            <a:ext cx="10583214" cy="954107"/>
          </a:xfrm>
          <a:prstGeom prst="rect">
            <a:avLst/>
          </a:prstGeom>
        </p:spPr>
        <p:txBody>
          <a:bodyPr wrap="square">
            <a:spAutoFit/>
          </a:bodyPr>
          <a:lstStyle/>
          <a:p>
            <a:pPr algn="ctr"/>
            <a:r>
              <a:rPr lang="es-CO" sz="2800" b="1" dirty="0">
                <a:solidFill>
                  <a:srgbClr val="333333"/>
                </a:solidFill>
              </a:rPr>
              <a:t>Resultados IDIPRON - Medición del Desempeño Institucional FURAG 2020</a:t>
            </a:r>
          </a:p>
        </p:txBody>
      </p:sp>
      <p:sp>
        <p:nvSpPr>
          <p:cNvPr id="8" name="CuadroTexto 7"/>
          <p:cNvSpPr txBox="1"/>
          <p:nvPr/>
        </p:nvSpPr>
        <p:spPr>
          <a:xfrm>
            <a:off x="415974" y="6146801"/>
            <a:ext cx="6508229" cy="246221"/>
          </a:xfrm>
          <a:prstGeom prst="rect">
            <a:avLst/>
          </a:prstGeom>
          <a:noFill/>
        </p:spPr>
        <p:txBody>
          <a:bodyPr wrap="square" rtlCol="0">
            <a:spAutoFit/>
          </a:bodyPr>
          <a:lstStyle/>
          <a:p>
            <a:r>
              <a:rPr lang="es-ES" sz="1000" dirty="0"/>
              <a:t>Fuente: Página Web Función Pública, </a:t>
            </a:r>
            <a:r>
              <a:rPr lang="es-ES" sz="1000" dirty="0" err="1"/>
              <a:t>micrositio</a:t>
            </a:r>
            <a:r>
              <a:rPr lang="es-ES" sz="1000" dirty="0"/>
              <a:t> MIPG, Resultados medición del desempeño institucional 2020. </a:t>
            </a:r>
            <a:endParaRPr lang="en-US" sz="1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951631"/>
            <a:ext cx="11475077" cy="412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72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22</a:t>
            </a:fld>
            <a:endParaRPr lang="es-CO"/>
          </a:p>
        </p:txBody>
      </p:sp>
      <p:sp>
        <p:nvSpPr>
          <p:cNvPr id="6" name="Rectángulo 3">
            <a:extLst>
              <a:ext uri="{FF2B5EF4-FFF2-40B4-BE49-F238E27FC236}">
                <a16:creationId xmlns:a16="http://schemas.microsoft.com/office/drawing/2014/main" id="{D4653FF7-EEBD-46F5-8DEC-3EC20077669D}"/>
              </a:ext>
            </a:extLst>
          </p:cNvPr>
          <p:cNvSpPr/>
          <p:nvPr/>
        </p:nvSpPr>
        <p:spPr>
          <a:xfrm>
            <a:off x="975473" y="383828"/>
            <a:ext cx="10251524" cy="523220"/>
          </a:xfrm>
          <a:prstGeom prst="rect">
            <a:avLst/>
          </a:prstGeom>
        </p:spPr>
        <p:txBody>
          <a:bodyPr wrap="none">
            <a:spAutoFit/>
          </a:bodyPr>
          <a:lstStyle/>
          <a:p>
            <a:r>
              <a:rPr lang="es-CO" sz="2800" b="1" dirty="0">
                <a:solidFill>
                  <a:srgbClr val="333333"/>
                </a:solidFill>
                <a:latin typeface="Poppins"/>
              </a:rPr>
              <a:t>Resultados IDIPRON - Medición del Desempeño MECI 2020</a:t>
            </a:r>
            <a:endParaRPr lang="es-CO" sz="2800" b="1" i="0" dirty="0">
              <a:solidFill>
                <a:srgbClr val="333333"/>
              </a:solidFill>
              <a:effectLst/>
              <a:latin typeface="Poppins"/>
            </a:endParaRPr>
          </a:p>
        </p:txBody>
      </p:sp>
      <p:sp>
        <p:nvSpPr>
          <p:cNvPr id="7" name="1 CuadroTexto"/>
          <p:cNvSpPr txBox="1"/>
          <p:nvPr/>
        </p:nvSpPr>
        <p:spPr>
          <a:xfrm>
            <a:off x="530360" y="4575652"/>
            <a:ext cx="10868082" cy="738664"/>
          </a:xfrm>
          <a:prstGeom prst="rect">
            <a:avLst/>
          </a:prstGeom>
          <a:noFill/>
        </p:spPr>
        <p:txBody>
          <a:bodyPr wrap="square" rtlCol="0">
            <a:spAutoFit/>
          </a:bodyPr>
          <a:lstStyle/>
          <a:p>
            <a:pPr algn="just"/>
            <a:r>
              <a:rPr lang="es-CO" sz="1400" dirty="0"/>
              <a:t>Dentro de la evaluación de desempeño vigencia 2020 (Furag 2020), Función pública realizó la presentación de los resultados dividiendo los mismos en medición de desempeño MIPG y medición de Desempeño MECI 2020, observándose que el Instituto obtuvo un puntaje de (85.5%) muy cerca al promedio de las instituciones del Distrito.</a:t>
            </a:r>
          </a:p>
        </p:txBody>
      </p:sp>
      <p:sp>
        <p:nvSpPr>
          <p:cNvPr id="8" name="CuadroTexto 7"/>
          <p:cNvSpPr txBox="1"/>
          <p:nvPr/>
        </p:nvSpPr>
        <p:spPr>
          <a:xfrm>
            <a:off x="530274" y="6146801"/>
            <a:ext cx="6508229" cy="246221"/>
          </a:xfrm>
          <a:prstGeom prst="rect">
            <a:avLst/>
          </a:prstGeom>
          <a:noFill/>
        </p:spPr>
        <p:txBody>
          <a:bodyPr wrap="square" rtlCol="0">
            <a:spAutoFit/>
          </a:bodyPr>
          <a:lstStyle/>
          <a:p>
            <a:r>
              <a:rPr lang="es-ES" sz="1000" dirty="0"/>
              <a:t>Fuente: Página Web Función Pública, </a:t>
            </a:r>
            <a:r>
              <a:rPr lang="es-ES" sz="1000" dirty="0" err="1"/>
              <a:t>micrositio</a:t>
            </a:r>
            <a:r>
              <a:rPr lang="es-ES" sz="1000" dirty="0"/>
              <a:t> MIPG, Resultados medición del desempeño institucional 2020. </a:t>
            </a:r>
            <a:endParaRPr lang="en-US" sz="1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749" y="1137126"/>
            <a:ext cx="4656652" cy="307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7">
            <a:extLst>
              <a:ext uri="{FF2B5EF4-FFF2-40B4-BE49-F238E27FC236}">
                <a16:creationId xmlns:a16="http://schemas.microsoft.com/office/drawing/2014/main" id="{A1576FEA-959D-4106-B157-EB405313D1E9}"/>
              </a:ext>
            </a:extLst>
          </p:cNvPr>
          <p:cNvSpPr txBox="1"/>
          <p:nvPr/>
        </p:nvSpPr>
        <p:spPr>
          <a:xfrm>
            <a:off x="6774287" y="2431443"/>
            <a:ext cx="4915665" cy="1432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s-CO" b="1" dirty="0">
                <a:solidFill>
                  <a:schemeClr val="bg1"/>
                </a:solidFill>
              </a:rPr>
              <a:t>Para la vigencia 2020 el índice de control interno fue del (85.5) frente al promedio del grupo par cuyo resultado fue de (86.3).</a:t>
            </a:r>
          </a:p>
        </p:txBody>
      </p:sp>
    </p:spTree>
    <p:extLst>
      <p:ext uri="{BB962C8B-B14F-4D97-AF65-F5344CB8AC3E}">
        <p14:creationId xmlns:p14="http://schemas.microsoft.com/office/powerpoint/2010/main" val="1850512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23</a:t>
            </a:fld>
            <a:endParaRPr lang="es-CO"/>
          </a:p>
        </p:txBody>
      </p:sp>
      <p:sp>
        <p:nvSpPr>
          <p:cNvPr id="6" name="Rectángulo 3">
            <a:extLst>
              <a:ext uri="{FF2B5EF4-FFF2-40B4-BE49-F238E27FC236}">
                <a16:creationId xmlns:a16="http://schemas.microsoft.com/office/drawing/2014/main" id="{D4653FF7-EEBD-46F5-8DEC-3EC20077669D}"/>
              </a:ext>
            </a:extLst>
          </p:cNvPr>
          <p:cNvSpPr/>
          <p:nvPr/>
        </p:nvSpPr>
        <p:spPr>
          <a:xfrm>
            <a:off x="975473" y="383828"/>
            <a:ext cx="10251524" cy="523220"/>
          </a:xfrm>
          <a:prstGeom prst="rect">
            <a:avLst/>
          </a:prstGeom>
        </p:spPr>
        <p:txBody>
          <a:bodyPr wrap="none">
            <a:spAutoFit/>
          </a:bodyPr>
          <a:lstStyle/>
          <a:p>
            <a:r>
              <a:rPr lang="es-CO" sz="2800" b="1" dirty="0">
                <a:solidFill>
                  <a:srgbClr val="333333"/>
                </a:solidFill>
                <a:latin typeface="Poppins"/>
              </a:rPr>
              <a:t>Resultados IDIPRON - Medición del Desempeño MECI 2020</a:t>
            </a:r>
            <a:endParaRPr lang="es-CO" sz="2800" b="1" i="0" dirty="0">
              <a:solidFill>
                <a:srgbClr val="333333"/>
              </a:solidFill>
              <a:effectLst/>
              <a:latin typeface="Poppins"/>
            </a:endParaRPr>
          </a:p>
        </p:txBody>
      </p:sp>
      <p:sp>
        <p:nvSpPr>
          <p:cNvPr id="7" name="1 CuadroTexto"/>
          <p:cNvSpPr txBox="1"/>
          <p:nvPr/>
        </p:nvSpPr>
        <p:spPr>
          <a:xfrm>
            <a:off x="530360" y="4575652"/>
            <a:ext cx="10868082" cy="1384995"/>
          </a:xfrm>
          <a:prstGeom prst="rect">
            <a:avLst/>
          </a:prstGeom>
          <a:noFill/>
        </p:spPr>
        <p:txBody>
          <a:bodyPr wrap="square" rtlCol="0">
            <a:spAutoFit/>
          </a:bodyPr>
          <a:lstStyle/>
          <a:p>
            <a:pPr algn="just"/>
            <a:r>
              <a:rPr lang="es-CO" sz="1400" dirty="0"/>
              <a:t>Dentro de la evaluación de desempeño vigencia 2020 (Furag 2020), Función pública realizó la presentación de los resultados dividendo los mismos en medición de desempeño MIPG y medición de Desempeño MECI 2020, en este último se evidencia que de los cinco componentes, el más alto evaluado fue el de Actividades de control efectivas (95,0%) seguido por el de Ambiente propicio para el ejercicio del Control (86,8%); por otro lado, el más bajo evaluado fue el de Actividades de monitoreo sistemáticas y orientadas a la mejora (75,2%), al observar los resultados se evidencia que el Sistema de Control del Instituto de 2020 se encuentra distante a la valoración o puntuación máxima de referencia la cual es (98,0%). </a:t>
            </a:r>
          </a:p>
        </p:txBody>
      </p:sp>
      <p:sp>
        <p:nvSpPr>
          <p:cNvPr id="8" name="CuadroTexto 7"/>
          <p:cNvSpPr txBox="1"/>
          <p:nvPr/>
        </p:nvSpPr>
        <p:spPr>
          <a:xfrm>
            <a:off x="530274" y="6146801"/>
            <a:ext cx="6508229" cy="246221"/>
          </a:xfrm>
          <a:prstGeom prst="rect">
            <a:avLst/>
          </a:prstGeom>
          <a:noFill/>
        </p:spPr>
        <p:txBody>
          <a:bodyPr wrap="square" rtlCol="0">
            <a:spAutoFit/>
          </a:bodyPr>
          <a:lstStyle/>
          <a:p>
            <a:r>
              <a:rPr lang="es-ES" sz="1000" dirty="0"/>
              <a:t>Fuente: Página Web Función Pública, </a:t>
            </a:r>
            <a:r>
              <a:rPr lang="es-ES" sz="1000" dirty="0" err="1"/>
              <a:t>micrositio</a:t>
            </a:r>
            <a:r>
              <a:rPr lang="es-ES" sz="1000" dirty="0"/>
              <a:t> MIPG, Resultados medición del desempeño institucional 2020</a:t>
            </a:r>
            <a:endParaRPr lang="en-US" sz="1000" dirty="0"/>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11" y="1012773"/>
            <a:ext cx="10691704" cy="32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67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AD85FB-DBFA-4636-B455-F91114ABC2C6}" type="slidenum">
              <a:rPr lang="es-CO" smtClean="0"/>
              <a:t>24</a:t>
            </a:fld>
            <a:endParaRPr lang="es-CO"/>
          </a:p>
        </p:txBody>
      </p:sp>
      <p:sp>
        <p:nvSpPr>
          <p:cNvPr id="5" name="Rectángulo 3">
            <a:extLst>
              <a:ext uri="{FF2B5EF4-FFF2-40B4-BE49-F238E27FC236}">
                <a16:creationId xmlns:a16="http://schemas.microsoft.com/office/drawing/2014/main" id="{D4653FF7-EEBD-46F5-8DEC-3EC20077669D}"/>
              </a:ext>
            </a:extLst>
          </p:cNvPr>
          <p:cNvSpPr/>
          <p:nvPr/>
        </p:nvSpPr>
        <p:spPr>
          <a:xfrm>
            <a:off x="850006" y="91170"/>
            <a:ext cx="10856890" cy="830997"/>
          </a:xfrm>
          <a:prstGeom prst="rect">
            <a:avLst/>
          </a:prstGeom>
        </p:spPr>
        <p:txBody>
          <a:bodyPr wrap="square">
            <a:spAutoFit/>
          </a:bodyPr>
          <a:lstStyle/>
          <a:p>
            <a:pPr algn="ctr"/>
            <a:r>
              <a:rPr lang="es-CO" sz="2400" b="1" dirty="0">
                <a:solidFill>
                  <a:srgbClr val="333333"/>
                </a:solidFill>
                <a:latin typeface="Poppins"/>
              </a:rPr>
              <a:t>Comparativo resultados IDIPRON - Medición del Desempeño </a:t>
            </a:r>
          </a:p>
          <a:p>
            <a:pPr algn="ctr"/>
            <a:r>
              <a:rPr lang="es-CO" sz="2400" b="1" dirty="0">
                <a:solidFill>
                  <a:srgbClr val="333333"/>
                </a:solidFill>
                <a:latin typeface="Poppins"/>
              </a:rPr>
              <a:t>MECI 2019-2020</a:t>
            </a:r>
            <a:endParaRPr lang="es-CO" sz="2400" b="1" i="0" dirty="0">
              <a:solidFill>
                <a:srgbClr val="333333"/>
              </a:solidFill>
              <a:effectLst/>
              <a:latin typeface="Poppins"/>
            </a:endParaRPr>
          </a:p>
        </p:txBody>
      </p:sp>
      <p:graphicFrame>
        <p:nvGraphicFramePr>
          <p:cNvPr id="12" name="Tabla 6"/>
          <p:cNvGraphicFramePr>
            <a:graphicFrameLocks noGrp="1"/>
          </p:cNvGraphicFramePr>
          <p:nvPr>
            <p:extLst>
              <p:ext uri="{D42A27DB-BD31-4B8C-83A1-F6EECF244321}">
                <p14:modId xmlns:p14="http://schemas.microsoft.com/office/powerpoint/2010/main" val="2892858365"/>
              </p:ext>
            </p:extLst>
          </p:nvPr>
        </p:nvGraphicFramePr>
        <p:xfrm>
          <a:off x="695461" y="1392117"/>
          <a:ext cx="4404573" cy="3634800"/>
        </p:xfrm>
        <a:graphic>
          <a:graphicData uri="http://schemas.openxmlformats.org/drawingml/2006/table">
            <a:tbl>
              <a:tblPr firstRow="1" bandRow="1">
                <a:tableStyleId>{5C22544A-7EE6-4342-B048-85BDC9FD1C3A}</a:tableStyleId>
              </a:tblPr>
              <a:tblGrid>
                <a:gridCol w="1798911">
                  <a:extLst>
                    <a:ext uri="{9D8B030D-6E8A-4147-A177-3AD203B41FA5}">
                      <a16:colId xmlns:a16="http://schemas.microsoft.com/office/drawing/2014/main" val="2788635887"/>
                    </a:ext>
                  </a:extLst>
                </a:gridCol>
                <a:gridCol w="1314490">
                  <a:extLst>
                    <a:ext uri="{9D8B030D-6E8A-4147-A177-3AD203B41FA5}">
                      <a16:colId xmlns:a16="http://schemas.microsoft.com/office/drawing/2014/main" val="113469655"/>
                    </a:ext>
                  </a:extLst>
                </a:gridCol>
                <a:gridCol w="1291172">
                  <a:extLst>
                    <a:ext uri="{9D8B030D-6E8A-4147-A177-3AD203B41FA5}">
                      <a16:colId xmlns:a16="http://schemas.microsoft.com/office/drawing/2014/main" val="797530714"/>
                    </a:ext>
                  </a:extLst>
                </a:gridCol>
              </a:tblGrid>
              <a:tr h="688269">
                <a:tc>
                  <a:txBody>
                    <a:bodyPr/>
                    <a:lstStyle/>
                    <a:p>
                      <a:pPr algn="ctr" fontAlgn="b"/>
                      <a:r>
                        <a:rPr lang="en-US" sz="1400" b="1" u="none" strike="noStrike" dirty="0">
                          <a:solidFill>
                            <a:schemeClr val="tx1"/>
                          </a:solidFill>
                          <a:effectLst/>
                        </a:rPr>
                        <a:t>COMPONENTE</a:t>
                      </a:r>
                      <a:endParaRPr lang="en-US" sz="1400" b="1" i="0" u="none" strike="noStrike" dirty="0">
                        <a:solidFill>
                          <a:schemeClr val="tx1"/>
                        </a:solidFill>
                        <a:effectLst/>
                        <a:latin typeface="Arial" panose="020B0604020202020204" pitchFamily="34" charset="0"/>
                      </a:endParaRPr>
                    </a:p>
                  </a:txBody>
                  <a:tcPr marL="9525" marR="9525" marT="9525" marB="0" anchor="ctr">
                    <a:solidFill>
                      <a:srgbClr val="FFC000"/>
                    </a:solidFill>
                  </a:tcPr>
                </a:tc>
                <a:tc>
                  <a:txBody>
                    <a:bodyPr/>
                    <a:lstStyle/>
                    <a:p>
                      <a:pPr algn="ctr"/>
                      <a:r>
                        <a:rPr lang="es-ES" sz="1400" b="1" dirty="0">
                          <a:solidFill>
                            <a:schemeClr val="tx1"/>
                          </a:solidFill>
                        </a:rPr>
                        <a:t>MECI </a:t>
                      </a:r>
                    </a:p>
                    <a:p>
                      <a:pPr algn="ctr"/>
                      <a:r>
                        <a:rPr lang="es-ES" sz="1400" b="1" dirty="0">
                          <a:solidFill>
                            <a:schemeClr val="tx1"/>
                          </a:solidFill>
                        </a:rPr>
                        <a:t>VIGENCIA 2019</a:t>
                      </a:r>
                      <a:endParaRPr lang="en-US" sz="1400" b="1" dirty="0">
                        <a:solidFill>
                          <a:schemeClr val="tx1"/>
                        </a:solidFill>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baseline="0" dirty="0">
                          <a:solidFill>
                            <a:schemeClr val="tx1"/>
                          </a:solidFill>
                        </a:rPr>
                        <a:t>MECI</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b="1" baseline="0" dirty="0">
                          <a:solidFill>
                            <a:schemeClr val="tx1"/>
                          </a:solidFill>
                        </a:rPr>
                        <a:t>VIGENCIA 2020</a:t>
                      </a:r>
                      <a:endParaRPr lang="en-US" sz="1400" b="1" dirty="0">
                        <a:solidFill>
                          <a:schemeClr val="tx1"/>
                        </a:solidFill>
                      </a:endParaRPr>
                    </a:p>
                  </a:txBody>
                  <a:tcPr anchor="ctr">
                    <a:solidFill>
                      <a:srgbClr val="FFC000"/>
                    </a:solidFill>
                  </a:tcPr>
                </a:tc>
                <a:extLst>
                  <a:ext uri="{0D108BD9-81ED-4DB2-BD59-A6C34878D82A}">
                    <a16:rowId xmlns:a16="http://schemas.microsoft.com/office/drawing/2014/main" val="1973339903"/>
                  </a:ext>
                </a:extLst>
              </a:tr>
              <a:tr h="534690">
                <a:tc>
                  <a:txBody>
                    <a:bodyPr/>
                    <a:lstStyle/>
                    <a:p>
                      <a:pPr algn="l" fontAlgn="b"/>
                      <a:r>
                        <a:rPr lang="en-US" sz="1400" u="none" strike="noStrike" dirty="0">
                          <a:effectLst/>
                        </a:rPr>
                        <a:t>Componente Ambiente de Control</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74,3%</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86,8%</a:t>
                      </a:r>
                      <a:endParaRPr lang="en-US" sz="1400" dirty="0"/>
                    </a:p>
                  </a:txBody>
                  <a:tcPr anchor="ctr"/>
                </a:tc>
                <a:extLst>
                  <a:ext uri="{0D108BD9-81ED-4DB2-BD59-A6C34878D82A}">
                    <a16:rowId xmlns:a16="http://schemas.microsoft.com/office/drawing/2014/main" val="214284475"/>
                  </a:ext>
                </a:extLst>
              </a:tr>
              <a:tr h="534690">
                <a:tc>
                  <a:txBody>
                    <a:bodyPr/>
                    <a:lstStyle/>
                    <a:p>
                      <a:pPr algn="l" fontAlgn="b"/>
                      <a:r>
                        <a:rPr lang="en-US" sz="1400" u="none" strike="noStrike" dirty="0">
                          <a:effectLst/>
                        </a:rPr>
                        <a:t>Componente Evaluación del Riesgo</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69,3%</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78,1%</a:t>
                      </a:r>
                      <a:endParaRPr lang="en-US" sz="1400" dirty="0"/>
                    </a:p>
                  </a:txBody>
                  <a:tcPr anchor="ctr"/>
                </a:tc>
                <a:extLst>
                  <a:ext uri="{0D108BD9-81ED-4DB2-BD59-A6C34878D82A}">
                    <a16:rowId xmlns:a16="http://schemas.microsoft.com/office/drawing/2014/main" val="498513599"/>
                  </a:ext>
                </a:extLst>
              </a:tr>
              <a:tr h="534690">
                <a:tc>
                  <a:txBody>
                    <a:bodyPr/>
                    <a:lstStyle/>
                    <a:p>
                      <a:pPr algn="l" fontAlgn="b"/>
                      <a:r>
                        <a:rPr lang="en-US" sz="1400" u="none" strike="noStrike" dirty="0">
                          <a:effectLst/>
                        </a:rPr>
                        <a:t>Componente Actividades de Control</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79,8%</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95,0%</a:t>
                      </a:r>
                      <a:endParaRPr lang="en-US" sz="1400" dirty="0"/>
                    </a:p>
                  </a:txBody>
                  <a:tcPr anchor="ctr"/>
                </a:tc>
                <a:extLst>
                  <a:ext uri="{0D108BD9-81ED-4DB2-BD59-A6C34878D82A}">
                    <a16:rowId xmlns:a16="http://schemas.microsoft.com/office/drawing/2014/main" val="1834460277"/>
                  </a:ext>
                </a:extLst>
              </a:tr>
              <a:tr h="611197">
                <a:tc>
                  <a:txBody>
                    <a:bodyPr/>
                    <a:lstStyle/>
                    <a:p>
                      <a:pPr algn="l" fontAlgn="b"/>
                      <a:r>
                        <a:rPr lang="en-US" sz="1400" u="none" strike="noStrike" dirty="0">
                          <a:effectLst/>
                        </a:rPr>
                        <a:t>Componente Información y Comunicación</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73,2%</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84,9%</a:t>
                      </a:r>
                      <a:endParaRPr lang="en-US" sz="1400" dirty="0"/>
                    </a:p>
                  </a:txBody>
                  <a:tcPr anchor="ctr"/>
                </a:tc>
                <a:extLst>
                  <a:ext uri="{0D108BD9-81ED-4DB2-BD59-A6C34878D82A}">
                    <a16:rowId xmlns:a16="http://schemas.microsoft.com/office/drawing/2014/main" val="3655888571"/>
                  </a:ext>
                </a:extLst>
              </a:tr>
              <a:tr h="611197">
                <a:tc>
                  <a:txBody>
                    <a:bodyPr/>
                    <a:lstStyle/>
                    <a:p>
                      <a:pPr algn="l" fontAlgn="b"/>
                      <a:r>
                        <a:rPr lang="en-US" sz="1400" u="none" strike="noStrike" dirty="0">
                          <a:effectLst/>
                        </a:rPr>
                        <a:t>Componente Actividades de Monitoreo</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71%</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75,2%</a:t>
                      </a:r>
                      <a:endParaRPr lang="en-US" sz="1400" dirty="0"/>
                    </a:p>
                  </a:txBody>
                  <a:tcPr anchor="ctr"/>
                </a:tc>
                <a:extLst>
                  <a:ext uri="{0D108BD9-81ED-4DB2-BD59-A6C34878D82A}">
                    <a16:rowId xmlns:a16="http://schemas.microsoft.com/office/drawing/2014/main" val="1278248906"/>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956" y="1403798"/>
            <a:ext cx="5253554" cy="335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399245" y="5370490"/>
            <a:ext cx="11307651" cy="830997"/>
          </a:xfrm>
          <a:prstGeom prst="rect">
            <a:avLst/>
          </a:prstGeom>
          <a:noFill/>
        </p:spPr>
        <p:txBody>
          <a:bodyPr wrap="square" rtlCol="0">
            <a:spAutoFit/>
          </a:bodyPr>
          <a:lstStyle/>
          <a:p>
            <a:pPr algn="just"/>
            <a:r>
              <a:rPr lang="es-CO" sz="1600" dirty="0"/>
              <a:t>Teniendo en cuenta los resultados en la medición del desempeño MECI vigencia 2020, se puede evidenciar un mejoramiento en cada uno de los cinco componentes, el componente con mejor puntuación fue el de Actividades de control con (95,0%) y el componente con el puntuaje más bajo fue el de Actividades de monitoreo (75.2%).</a:t>
            </a:r>
          </a:p>
        </p:txBody>
      </p:sp>
    </p:spTree>
    <p:extLst>
      <p:ext uri="{BB962C8B-B14F-4D97-AF65-F5344CB8AC3E}">
        <p14:creationId xmlns:p14="http://schemas.microsoft.com/office/powerpoint/2010/main" val="315721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25</a:t>
            </a:fld>
            <a:endParaRPr lang="es-CO"/>
          </a:p>
        </p:txBody>
      </p:sp>
      <p:sp>
        <p:nvSpPr>
          <p:cNvPr id="8" name="Rectángulo 3">
            <a:extLst>
              <a:ext uri="{FF2B5EF4-FFF2-40B4-BE49-F238E27FC236}">
                <a16:creationId xmlns:a16="http://schemas.microsoft.com/office/drawing/2014/main" id="{D4653FF7-EEBD-46F5-8DEC-3EC20077669D}"/>
              </a:ext>
            </a:extLst>
          </p:cNvPr>
          <p:cNvSpPr/>
          <p:nvPr/>
        </p:nvSpPr>
        <p:spPr>
          <a:xfrm>
            <a:off x="975473" y="122218"/>
            <a:ext cx="10251524" cy="523220"/>
          </a:xfrm>
          <a:prstGeom prst="rect">
            <a:avLst/>
          </a:prstGeom>
        </p:spPr>
        <p:txBody>
          <a:bodyPr wrap="none">
            <a:spAutoFit/>
          </a:bodyPr>
          <a:lstStyle/>
          <a:p>
            <a:r>
              <a:rPr lang="es-CO" sz="2800" b="1" dirty="0">
                <a:solidFill>
                  <a:srgbClr val="333333"/>
                </a:solidFill>
                <a:latin typeface="Poppins"/>
              </a:rPr>
              <a:t>Resultados IDIPRON - Medición del Desempeño MECI 2020</a:t>
            </a:r>
            <a:endParaRPr lang="es-CO" sz="2800" b="1" i="0" dirty="0">
              <a:solidFill>
                <a:srgbClr val="333333"/>
              </a:solidFill>
              <a:effectLst/>
              <a:latin typeface="Poppins"/>
            </a:endParaRPr>
          </a:p>
        </p:txBody>
      </p:sp>
      <p:sp>
        <p:nvSpPr>
          <p:cNvPr id="9" name="1 CuadroTexto"/>
          <p:cNvSpPr txBox="1"/>
          <p:nvPr/>
        </p:nvSpPr>
        <p:spPr>
          <a:xfrm>
            <a:off x="544355" y="4532959"/>
            <a:ext cx="11103290" cy="1492716"/>
          </a:xfrm>
          <a:prstGeom prst="rect">
            <a:avLst/>
          </a:prstGeom>
          <a:noFill/>
        </p:spPr>
        <p:txBody>
          <a:bodyPr wrap="square" rtlCol="0">
            <a:spAutoFit/>
          </a:bodyPr>
          <a:lstStyle/>
          <a:p>
            <a:pPr algn="just"/>
            <a:r>
              <a:rPr lang="es-CO" sz="1300" dirty="0"/>
              <a:t>Con respecto al Índice de desempeño de las líneas de defensa se puede observar que dos líneas de defensa obtuvieron un desempeño alto fueron la Línea Estratégica (LE) está línea analiza los riesgos y amenazas institucionales al cumplimiento de los planes estratégicos, tiene la responsabilidad de definir el marco general para la gestión del riesgo (política de administración del riesgo) y garantizar el cumplimiento de los planes de la entidad y la primera línea de defensa (L1) cuyo objetivo el mantenimiento efectivo de los controles internos, ejecutar los procedimientos de riesgo y el control sobre una base del día a día con un (84,6%). La línea (L3)  cuyo objetivo es asegurar la eficacia de la gestión del riesgo y control, con énfasis en el diseño e idoneidad de los controles establecidos en los procesos y por último la segunda línea (L2)  la cual debe asegurar que los controles  y procesos de gestión de riesgo de la 1 línea de defensa sean apropiados y funcionen correctamente.</a:t>
            </a:r>
          </a:p>
        </p:txBody>
      </p:sp>
      <p:sp>
        <p:nvSpPr>
          <p:cNvPr id="10" name="CuadroTexto 9"/>
          <p:cNvSpPr txBox="1"/>
          <p:nvPr/>
        </p:nvSpPr>
        <p:spPr>
          <a:xfrm>
            <a:off x="339773" y="6146801"/>
            <a:ext cx="6508229" cy="246221"/>
          </a:xfrm>
          <a:prstGeom prst="rect">
            <a:avLst/>
          </a:prstGeom>
          <a:noFill/>
        </p:spPr>
        <p:txBody>
          <a:bodyPr wrap="square" rtlCol="0">
            <a:spAutoFit/>
          </a:bodyPr>
          <a:lstStyle/>
          <a:p>
            <a:r>
              <a:rPr lang="es-ES" sz="1000" dirty="0"/>
              <a:t>Fuente: Página Web Función Pública, </a:t>
            </a:r>
            <a:r>
              <a:rPr lang="es-ES" sz="1000" dirty="0" err="1"/>
              <a:t>micrositio</a:t>
            </a:r>
            <a:r>
              <a:rPr lang="es-ES" sz="1000" dirty="0"/>
              <a:t> MIPG, Resultados medición del desempeño institucional 2020. </a:t>
            </a:r>
            <a:endParaRPr lang="en-US" sz="1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574" y="2177770"/>
            <a:ext cx="9147321" cy="235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323" y="874387"/>
            <a:ext cx="3223040" cy="130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143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26</a:t>
            </a:fld>
            <a:endParaRPr lang="es-CO"/>
          </a:p>
        </p:txBody>
      </p:sp>
      <p:graphicFrame>
        <p:nvGraphicFramePr>
          <p:cNvPr id="4" name="Tabla 3"/>
          <p:cNvGraphicFramePr>
            <a:graphicFrameLocks noGrp="1"/>
          </p:cNvGraphicFramePr>
          <p:nvPr>
            <p:extLst>
              <p:ext uri="{D42A27DB-BD31-4B8C-83A1-F6EECF244321}">
                <p14:modId xmlns:p14="http://schemas.microsoft.com/office/powerpoint/2010/main" val="1142507398"/>
              </p:ext>
            </p:extLst>
          </p:nvPr>
        </p:nvGraphicFramePr>
        <p:xfrm>
          <a:off x="2031999" y="1591834"/>
          <a:ext cx="8127999" cy="2660652"/>
        </p:xfrm>
        <a:graphic>
          <a:graphicData uri="http://schemas.openxmlformats.org/drawingml/2006/table">
            <a:tbl>
              <a:tblPr firstRow="1" bandRow="1">
                <a:tableStyleId>{5C22544A-7EE6-4342-B048-85BDC9FD1C3A}</a:tableStyleId>
              </a:tblPr>
              <a:tblGrid>
                <a:gridCol w="3319628">
                  <a:extLst>
                    <a:ext uri="{9D8B030D-6E8A-4147-A177-3AD203B41FA5}">
                      <a16:colId xmlns:a16="http://schemas.microsoft.com/office/drawing/2014/main" val="2788635887"/>
                    </a:ext>
                  </a:extLst>
                </a:gridCol>
                <a:gridCol w="2425700">
                  <a:extLst>
                    <a:ext uri="{9D8B030D-6E8A-4147-A177-3AD203B41FA5}">
                      <a16:colId xmlns:a16="http://schemas.microsoft.com/office/drawing/2014/main" val="113469655"/>
                    </a:ext>
                  </a:extLst>
                </a:gridCol>
                <a:gridCol w="2382671">
                  <a:extLst>
                    <a:ext uri="{9D8B030D-6E8A-4147-A177-3AD203B41FA5}">
                      <a16:colId xmlns:a16="http://schemas.microsoft.com/office/drawing/2014/main" val="797530714"/>
                    </a:ext>
                  </a:extLst>
                </a:gridCol>
              </a:tblGrid>
              <a:tr h="581127">
                <a:tc>
                  <a:txBody>
                    <a:bodyPr/>
                    <a:lstStyle/>
                    <a:p>
                      <a:pPr algn="ctr" fontAlgn="b"/>
                      <a:r>
                        <a:rPr lang="en-US" sz="1400" b="1" u="none" strike="noStrike" dirty="0">
                          <a:solidFill>
                            <a:schemeClr val="tx1"/>
                          </a:solidFill>
                          <a:effectLst/>
                        </a:rPr>
                        <a:t>COMPONENTE</a:t>
                      </a:r>
                      <a:endParaRPr lang="en-US" sz="1400" b="1" i="0" u="none" strike="noStrike" dirty="0">
                        <a:solidFill>
                          <a:schemeClr val="tx1"/>
                        </a:solidFill>
                        <a:effectLst/>
                        <a:latin typeface="Arial" panose="020B0604020202020204" pitchFamily="34" charset="0"/>
                      </a:endParaRPr>
                    </a:p>
                  </a:txBody>
                  <a:tcPr marL="9525" marR="9525" marT="9525" marB="0" anchor="ctr">
                    <a:solidFill>
                      <a:srgbClr val="FFC000"/>
                    </a:solidFill>
                  </a:tcPr>
                </a:tc>
                <a:tc>
                  <a:txBody>
                    <a:bodyPr/>
                    <a:lstStyle/>
                    <a:p>
                      <a:pPr algn="ctr"/>
                      <a:r>
                        <a:rPr lang="es-ES" sz="1400" b="1" dirty="0">
                          <a:solidFill>
                            <a:schemeClr val="tx1"/>
                          </a:solidFill>
                        </a:rPr>
                        <a:t>ENCUESTA SCI, VIGENCIA 2020</a:t>
                      </a:r>
                      <a:endParaRPr lang="en-US" sz="1400" b="1" dirty="0">
                        <a:solidFill>
                          <a:schemeClr val="tx1"/>
                        </a:solidFill>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baseline="0" dirty="0">
                          <a:solidFill>
                            <a:schemeClr val="tx1"/>
                          </a:solidFill>
                        </a:rPr>
                        <a:t>FURAG,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b="1" baseline="0" dirty="0">
                          <a:solidFill>
                            <a:schemeClr val="tx1"/>
                          </a:solidFill>
                        </a:rPr>
                        <a:t>VIGENCIA 2020</a:t>
                      </a:r>
                      <a:endParaRPr lang="en-US" sz="1400" b="1" dirty="0">
                        <a:solidFill>
                          <a:schemeClr val="tx1"/>
                        </a:solidFill>
                      </a:endParaRPr>
                    </a:p>
                  </a:txBody>
                  <a:tcPr anchor="ctr">
                    <a:solidFill>
                      <a:srgbClr val="FFC000"/>
                    </a:solidFill>
                  </a:tcPr>
                </a:tc>
                <a:extLst>
                  <a:ext uri="{0D108BD9-81ED-4DB2-BD59-A6C34878D82A}">
                    <a16:rowId xmlns:a16="http://schemas.microsoft.com/office/drawing/2014/main" val="1973339903"/>
                  </a:ext>
                </a:extLst>
              </a:tr>
              <a:tr h="415905">
                <a:tc>
                  <a:txBody>
                    <a:bodyPr/>
                    <a:lstStyle/>
                    <a:p>
                      <a:pPr algn="l" fontAlgn="b"/>
                      <a:r>
                        <a:rPr lang="en-US" sz="1400" u="none" strike="noStrike" dirty="0" err="1">
                          <a:effectLst/>
                        </a:rPr>
                        <a:t>Componente</a:t>
                      </a:r>
                      <a:r>
                        <a:rPr lang="en-US" sz="1400" u="none" strike="noStrike" dirty="0">
                          <a:effectLst/>
                        </a:rPr>
                        <a:t> </a:t>
                      </a:r>
                      <a:r>
                        <a:rPr lang="en-US" sz="1400" u="none" strike="noStrike" dirty="0" err="1">
                          <a:effectLst/>
                        </a:rPr>
                        <a:t>Ambiente</a:t>
                      </a:r>
                      <a:r>
                        <a:rPr lang="en-US" sz="1400" u="none" strike="noStrike" dirty="0">
                          <a:effectLst/>
                        </a:rPr>
                        <a:t> de Control</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62%</a:t>
                      </a:r>
                      <a:endParaRPr lang="en-US" sz="1400" dirty="0"/>
                    </a:p>
                  </a:txBody>
                  <a:tcPr anchor="ctr"/>
                </a:tc>
                <a:tc>
                  <a:txBody>
                    <a:bodyPr/>
                    <a:lstStyle/>
                    <a:p>
                      <a:pPr algn="ctr"/>
                      <a:r>
                        <a:rPr lang="es-ES" sz="1400" dirty="0"/>
                        <a:t>86,8%</a:t>
                      </a:r>
                      <a:endParaRPr lang="en-US" sz="1400" dirty="0"/>
                    </a:p>
                  </a:txBody>
                  <a:tcPr anchor="ctr"/>
                </a:tc>
                <a:extLst>
                  <a:ext uri="{0D108BD9-81ED-4DB2-BD59-A6C34878D82A}">
                    <a16:rowId xmlns:a16="http://schemas.microsoft.com/office/drawing/2014/main" val="214284475"/>
                  </a:ext>
                </a:extLst>
              </a:tr>
              <a:tr h="415905">
                <a:tc>
                  <a:txBody>
                    <a:bodyPr/>
                    <a:lstStyle/>
                    <a:p>
                      <a:pPr algn="l" fontAlgn="b"/>
                      <a:r>
                        <a:rPr lang="en-US" sz="1400" u="none" strike="noStrike" dirty="0" err="1">
                          <a:effectLst/>
                        </a:rPr>
                        <a:t>Componente</a:t>
                      </a:r>
                      <a:r>
                        <a:rPr lang="en-US" sz="1400" u="none" strike="noStrike" dirty="0">
                          <a:effectLst/>
                        </a:rPr>
                        <a:t> </a:t>
                      </a:r>
                      <a:r>
                        <a:rPr lang="en-US" sz="1400" u="none" strike="noStrike" dirty="0" err="1">
                          <a:effectLst/>
                        </a:rPr>
                        <a:t>Evaluación</a:t>
                      </a:r>
                      <a:r>
                        <a:rPr lang="en-US" sz="1400" u="none" strike="noStrike" dirty="0">
                          <a:effectLst/>
                        </a:rPr>
                        <a:t> del </a:t>
                      </a:r>
                      <a:r>
                        <a:rPr lang="en-US" sz="1400" u="none" strike="noStrike" dirty="0" err="1">
                          <a:effectLst/>
                        </a:rPr>
                        <a:t>Riesgo</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77%</a:t>
                      </a:r>
                      <a:endParaRPr lang="en-US" sz="1400" dirty="0"/>
                    </a:p>
                  </a:txBody>
                  <a:tcPr anchor="ctr"/>
                </a:tc>
                <a:tc>
                  <a:txBody>
                    <a:bodyPr/>
                    <a:lstStyle/>
                    <a:p>
                      <a:pPr algn="ctr"/>
                      <a:r>
                        <a:rPr lang="es-ES" sz="1400" dirty="0"/>
                        <a:t>78,1%</a:t>
                      </a:r>
                      <a:endParaRPr lang="en-US" sz="1400" dirty="0"/>
                    </a:p>
                  </a:txBody>
                  <a:tcPr anchor="ctr"/>
                </a:tc>
                <a:extLst>
                  <a:ext uri="{0D108BD9-81ED-4DB2-BD59-A6C34878D82A}">
                    <a16:rowId xmlns:a16="http://schemas.microsoft.com/office/drawing/2014/main" val="498513599"/>
                  </a:ext>
                </a:extLst>
              </a:tr>
              <a:tr h="415905">
                <a:tc>
                  <a:txBody>
                    <a:bodyPr/>
                    <a:lstStyle/>
                    <a:p>
                      <a:pPr algn="l" fontAlgn="b"/>
                      <a:r>
                        <a:rPr lang="en-US" sz="1400" u="none" strike="noStrike" dirty="0" err="1">
                          <a:effectLst/>
                        </a:rPr>
                        <a:t>Componente</a:t>
                      </a:r>
                      <a:r>
                        <a:rPr lang="en-US" sz="1400" u="none" strike="noStrike" dirty="0">
                          <a:effectLst/>
                        </a:rPr>
                        <a:t> </a:t>
                      </a:r>
                      <a:r>
                        <a:rPr lang="en-US" sz="1400" u="none" strike="noStrike" dirty="0" err="1">
                          <a:effectLst/>
                        </a:rPr>
                        <a:t>Actividades</a:t>
                      </a:r>
                      <a:r>
                        <a:rPr lang="en-US" sz="1400" u="none" strike="noStrike" dirty="0">
                          <a:effectLst/>
                        </a:rPr>
                        <a:t> de Control</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78%</a:t>
                      </a:r>
                      <a:endParaRPr lang="en-US" sz="1400" dirty="0"/>
                    </a:p>
                  </a:txBody>
                  <a:tcPr anchor="ctr"/>
                </a:tc>
                <a:tc>
                  <a:txBody>
                    <a:bodyPr/>
                    <a:lstStyle/>
                    <a:p>
                      <a:pPr algn="ctr"/>
                      <a:r>
                        <a:rPr lang="es-ES" sz="1400" dirty="0"/>
                        <a:t>95,0%</a:t>
                      </a:r>
                      <a:endParaRPr lang="en-US" sz="1400" dirty="0"/>
                    </a:p>
                  </a:txBody>
                  <a:tcPr anchor="ctr"/>
                </a:tc>
                <a:extLst>
                  <a:ext uri="{0D108BD9-81ED-4DB2-BD59-A6C34878D82A}">
                    <a16:rowId xmlns:a16="http://schemas.microsoft.com/office/drawing/2014/main" val="1834460277"/>
                  </a:ext>
                </a:extLst>
              </a:tr>
              <a:tr h="415905">
                <a:tc>
                  <a:txBody>
                    <a:bodyPr/>
                    <a:lstStyle/>
                    <a:p>
                      <a:pPr algn="l" fontAlgn="b"/>
                      <a:r>
                        <a:rPr lang="en-US" sz="1400" u="none" strike="noStrike" dirty="0" err="1">
                          <a:effectLst/>
                        </a:rPr>
                        <a:t>Componente</a:t>
                      </a:r>
                      <a:r>
                        <a:rPr lang="en-US" sz="1400" u="none" strike="noStrike" dirty="0">
                          <a:effectLst/>
                        </a:rPr>
                        <a:t> </a:t>
                      </a:r>
                      <a:r>
                        <a:rPr lang="en-US" sz="1400" u="none" strike="noStrike" dirty="0" err="1">
                          <a:effectLst/>
                        </a:rPr>
                        <a:t>Información</a:t>
                      </a:r>
                      <a:r>
                        <a:rPr lang="en-US" sz="1400" u="none" strike="noStrike" dirty="0">
                          <a:effectLst/>
                        </a:rPr>
                        <a:t> y </a:t>
                      </a:r>
                      <a:r>
                        <a:rPr lang="en-US" sz="1400" u="none" strike="noStrike" dirty="0" err="1">
                          <a:effectLst/>
                        </a:rPr>
                        <a:t>Comunicación</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78%</a:t>
                      </a:r>
                      <a:endParaRPr lang="en-US" sz="1400" dirty="0"/>
                    </a:p>
                  </a:txBody>
                  <a:tcPr anchor="ctr"/>
                </a:tc>
                <a:tc>
                  <a:txBody>
                    <a:bodyPr/>
                    <a:lstStyle/>
                    <a:p>
                      <a:pPr algn="ctr"/>
                      <a:r>
                        <a:rPr lang="es-ES" sz="1400" dirty="0"/>
                        <a:t>84,9%</a:t>
                      </a:r>
                      <a:endParaRPr lang="en-US" sz="1400" dirty="0"/>
                    </a:p>
                  </a:txBody>
                  <a:tcPr anchor="ctr"/>
                </a:tc>
                <a:extLst>
                  <a:ext uri="{0D108BD9-81ED-4DB2-BD59-A6C34878D82A}">
                    <a16:rowId xmlns:a16="http://schemas.microsoft.com/office/drawing/2014/main" val="3655888571"/>
                  </a:ext>
                </a:extLst>
              </a:tr>
              <a:tr h="415905">
                <a:tc>
                  <a:txBody>
                    <a:bodyPr/>
                    <a:lstStyle/>
                    <a:p>
                      <a:pPr algn="l" fontAlgn="b"/>
                      <a:r>
                        <a:rPr lang="en-US" sz="1400" u="none" strike="noStrike" dirty="0" err="1">
                          <a:effectLst/>
                        </a:rPr>
                        <a:t>Componente</a:t>
                      </a:r>
                      <a:r>
                        <a:rPr lang="en-US" sz="1400" u="none" strike="noStrike" dirty="0">
                          <a:effectLst/>
                        </a:rPr>
                        <a:t> </a:t>
                      </a:r>
                      <a:r>
                        <a:rPr lang="en-US" sz="1400" u="none" strike="noStrike" dirty="0" err="1">
                          <a:effectLst/>
                        </a:rPr>
                        <a:t>Actividades</a:t>
                      </a:r>
                      <a:r>
                        <a:rPr lang="en-US" sz="1400" u="none" strike="noStrike" dirty="0">
                          <a:effectLst/>
                        </a:rPr>
                        <a:t> de </a:t>
                      </a:r>
                      <a:r>
                        <a:rPr lang="en-US" sz="1400" u="none" strike="noStrike" dirty="0" err="1">
                          <a:effectLst/>
                        </a:rPr>
                        <a:t>Monitoreo</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68%</a:t>
                      </a:r>
                      <a:endParaRPr lang="en-US" sz="1400" dirty="0"/>
                    </a:p>
                  </a:txBody>
                  <a:tcPr anchor="ctr"/>
                </a:tc>
                <a:tc>
                  <a:txBody>
                    <a:bodyPr/>
                    <a:lstStyle/>
                    <a:p>
                      <a:pPr algn="ctr"/>
                      <a:r>
                        <a:rPr lang="es-ES" sz="1400" dirty="0"/>
                        <a:t>75,2%</a:t>
                      </a:r>
                      <a:endParaRPr lang="en-US" sz="1400" dirty="0"/>
                    </a:p>
                  </a:txBody>
                  <a:tcPr anchor="ctr"/>
                </a:tc>
                <a:extLst>
                  <a:ext uri="{0D108BD9-81ED-4DB2-BD59-A6C34878D82A}">
                    <a16:rowId xmlns:a16="http://schemas.microsoft.com/office/drawing/2014/main" val="1278248906"/>
                  </a:ext>
                </a:extLst>
              </a:tr>
            </a:tbl>
          </a:graphicData>
        </a:graphic>
      </p:graphicFrame>
      <p:sp>
        <p:nvSpPr>
          <p:cNvPr id="3" name="Rectángulo 2"/>
          <p:cNvSpPr/>
          <p:nvPr/>
        </p:nvSpPr>
        <p:spPr>
          <a:xfrm>
            <a:off x="783771" y="459267"/>
            <a:ext cx="10306595" cy="830997"/>
          </a:xfrm>
          <a:prstGeom prst="rect">
            <a:avLst/>
          </a:prstGeom>
        </p:spPr>
        <p:txBody>
          <a:bodyPr wrap="square">
            <a:spAutoFit/>
          </a:bodyPr>
          <a:lstStyle/>
          <a:p>
            <a:pPr algn="ctr"/>
            <a:r>
              <a:rPr lang="es-ES" sz="2400" b="1" dirty="0">
                <a:latin typeface="Arial Black" panose="020B0A04020102020204" pitchFamily="34" charset="0"/>
              </a:rPr>
              <a:t>COMPARACIÓN DE RESULTADOS POR COMPONENTES MECI ENCUESTA SCI Y FURAG VIGENCIA 2020</a:t>
            </a:r>
            <a:endParaRPr lang="en-US" sz="2400" dirty="0">
              <a:latin typeface="Arial Black" panose="020B0A04020102020204" pitchFamily="34" charset="0"/>
            </a:endParaRPr>
          </a:p>
        </p:txBody>
      </p:sp>
      <p:sp>
        <p:nvSpPr>
          <p:cNvPr id="5" name="Rectángulo 4"/>
          <p:cNvSpPr/>
          <p:nvPr/>
        </p:nvSpPr>
        <p:spPr>
          <a:xfrm>
            <a:off x="783771" y="4554056"/>
            <a:ext cx="10465524" cy="1492716"/>
          </a:xfrm>
          <a:prstGeom prst="rect">
            <a:avLst/>
          </a:prstGeom>
        </p:spPr>
        <p:txBody>
          <a:bodyPr wrap="square">
            <a:spAutoFit/>
          </a:bodyPr>
          <a:lstStyle/>
          <a:p>
            <a:pPr algn="just"/>
            <a:r>
              <a:rPr lang="es-CO" altLang="es-CO" sz="1300" dirty="0"/>
              <a:t>De acuerdo a los resultados, en la comparación de los datos de los componentes del MECI y el FURAG vigencia 2020, se observan variaciones significativas especialmente en los componentes Ambiente de Control, con una diferencia de 24 puntos aproximadamente y el componente Actividades de Control con 17 puntos de diferencia. La menor variación se observa en el componente Evaluación del riesgo.  </a:t>
            </a:r>
          </a:p>
          <a:p>
            <a:pPr algn="just"/>
            <a:endParaRPr lang="es-CO" sz="1300" dirty="0"/>
          </a:p>
          <a:p>
            <a:pPr algn="just"/>
            <a:r>
              <a:rPr lang="es-CO" altLang="es-CO" sz="1300" dirty="0"/>
              <a:t>Es de anotar, que los </a:t>
            </a:r>
            <a:r>
              <a:rPr lang="es-CO" sz="1300" dirty="0"/>
              <a:t>Resultados de la medición del Desempeño MECI (FURAG) están representados en términos de gestión del Instituto, mientras que los resultados de la aplicación de la Encuesta de sostenibilidad SCI, representan valoraciones en términos de percepción y/o conocimiento de los servidores de la Entidad.</a:t>
            </a:r>
            <a:endParaRPr lang="en-US" sz="1300" dirty="0"/>
          </a:p>
        </p:txBody>
      </p:sp>
    </p:spTree>
    <p:extLst>
      <p:ext uri="{BB962C8B-B14F-4D97-AF65-F5344CB8AC3E}">
        <p14:creationId xmlns:p14="http://schemas.microsoft.com/office/powerpoint/2010/main" val="1164377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AD85FB-DBFA-4636-B455-F91114ABC2C6}" type="slidenum">
              <a:rPr lang="es-CO" smtClean="0"/>
              <a:t>27</a:t>
            </a:fld>
            <a:endParaRPr lang="es-CO"/>
          </a:p>
        </p:txBody>
      </p:sp>
      <p:sp>
        <p:nvSpPr>
          <p:cNvPr id="4" name="3 Marcador de contenido"/>
          <p:cNvSpPr>
            <a:spLocks noGrp="1"/>
          </p:cNvSpPr>
          <p:nvPr>
            <p:ph idx="1"/>
          </p:nvPr>
        </p:nvSpPr>
        <p:spPr>
          <a:xfrm>
            <a:off x="1983346" y="251140"/>
            <a:ext cx="8371268" cy="418562"/>
          </a:xfrm>
        </p:spPr>
        <p:txBody>
          <a:bodyPr>
            <a:noAutofit/>
          </a:bodyPr>
          <a:lstStyle/>
          <a:p>
            <a:pPr marL="0" indent="0">
              <a:buNone/>
            </a:pPr>
            <a:r>
              <a:rPr lang="es-CO" dirty="0">
                <a:latin typeface="Arial Black" panose="020B0A04020102020204" pitchFamily="34" charset="0"/>
                <a:cs typeface="Arial" panose="020B0604020202020204" pitchFamily="34" charset="0"/>
              </a:rPr>
              <a:t>INFORME SEMESTRAL DE CONTROL INTERNO </a:t>
            </a:r>
          </a:p>
        </p:txBody>
      </p:sp>
      <p:sp>
        <p:nvSpPr>
          <p:cNvPr id="5" name="4 Rectángulo"/>
          <p:cNvSpPr/>
          <p:nvPr/>
        </p:nvSpPr>
        <p:spPr>
          <a:xfrm>
            <a:off x="555264" y="826088"/>
            <a:ext cx="10822485" cy="1738938"/>
          </a:xfrm>
          <a:prstGeom prst="rect">
            <a:avLst/>
          </a:prstGeom>
        </p:spPr>
        <p:txBody>
          <a:bodyPr wrap="square">
            <a:spAutoFit/>
          </a:bodyPr>
          <a:lstStyle/>
          <a:p>
            <a:pPr algn="just"/>
            <a:r>
              <a:rPr lang="es-CO" sz="1300" dirty="0"/>
              <a:t>Teniendo en cuenta que con la expedición del Decreto 1499 de 2017 “Por medio del cual se modifica el Decreto 1083 de 2015, Decreto Único Reglamentario del Sector Función Pública, en lo relacionado con el Sistema de Gestión establecido en el artículo 133 de la Ley 1753 de 2015”, se crea un solo Sistema de Gestión y se alinea con el Sistema de Control Interno, hoy todas las entidades públicas requieren actualizar y/o implementar el Modelo Integrado de Planeación y Gestión MIPG.</a:t>
            </a:r>
          </a:p>
          <a:p>
            <a:pPr algn="just"/>
            <a:r>
              <a:rPr lang="es-CO" sz="1300" dirty="0"/>
              <a:t>Teniendo en cuenta lo anterior se relacionan los resultados de los informes semestrales vigencia 2020</a:t>
            </a:r>
            <a:r>
              <a:rPr lang="es-CO" sz="1600" dirty="0"/>
              <a:t>, </a:t>
            </a:r>
            <a:r>
              <a:rPr lang="es-CO" sz="1300" dirty="0"/>
              <a:t>evidenciándose un mejoramiento de un semestre a otro en (13 puntos); el Componente con mayor calificación fue Información y Comunicación con (100%) y el componente que obtuvo una puntuación baja y en el cual se debe reforzar acciones para mejorar fue Evaluación del riesgo (68%). </a:t>
            </a:r>
          </a:p>
          <a:p>
            <a:pPr algn="just"/>
            <a:endParaRPr lang="es-CO" sz="1300" dirty="0">
              <a:solidFill>
                <a:srgbClr val="FF0000"/>
              </a:solidFill>
            </a:endParaRPr>
          </a:p>
        </p:txBody>
      </p:sp>
      <p:graphicFrame>
        <p:nvGraphicFramePr>
          <p:cNvPr id="6" name="Tabla 6"/>
          <p:cNvGraphicFramePr>
            <a:graphicFrameLocks noGrp="1"/>
          </p:cNvGraphicFramePr>
          <p:nvPr>
            <p:extLst>
              <p:ext uri="{D42A27DB-BD31-4B8C-83A1-F6EECF244321}">
                <p14:modId xmlns:p14="http://schemas.microsoft.com/office/powerpoint/2010/main" val="474049080"/>
              </p:ext>
            </p:extLst>
          </p:nvPr>
        </p:nvGraphicFramePr>
        <p:xfrm>
          <a:off x="1983346" y="2721412"/>
          <a:ext cx="8608422" cy="3204592"/>
        </p:xfrm>
        <a:graphic>
          <a:graphicData uri="http://schemas.openxmlformats.org/drawingml/2006/table">
            <a:tbl>
              <a:tblPr firstRow="1" bandRow="1">
                <a:tableStyleId>{5C22544A-7EE6-4342-B048-85BDC9FD1C3A}</a:tableStyleId>
              </a:tblPr>
              <a:tblGrid>
                <a:gridCol w="3515844">
                  <a:extLst>
                    <a:ext uri="{9D8B030D-6E8A-4147-A177-3AD203B41FA5}">
                      <a16:colId xmlns:a16="http://schemas.microsoft.com/office/drawing/2014/main" val="2788635887"/>
                    </a:ext>
                  </a:extLst>
                </a:gridCol>
                <a:gridCol w="2569076">
                  <a:extLst>
                    <a:ext uri="{9D8B030D-6E8A-4147-A177-3AD203B41FA5}">
                      <a16:colId xmlns:a16="http://schemas.microsoft.com/office/drawing/2014/main" val="113469655"/>
                    </a:ext>
                  </a:extLst>
                </a:gridCol>
                <a:gridCol w="2523502">
                  <a:extLst>
                    <a:ext uri="{9D8B030D-6E8A-4147-A177-3AD203B41FA5}">
                      <a16:colId xmlns:a16="http://schemas.microsoft.com/office/drawing/2014/main" val="797530714"/>
                    </a:ext>
                  </a:extLst>
                </a:gridCol>
              </a:tblGrid>
              <a:tr h="1014565">
                <a:tc>
                  <a:txBody>
                    <a:bodyPr/>
                    <a:lstStyle/>
                    <a:p>
                      <a:pPr algn="ctr" fontAlgn="b"/>
                      <a:r>
                        <a:rPr lang="en-US" sz="1400" b="1" u="none" strike="noStrike" dirty="0">
                          <a:solidFill>
                            <a:schemeClr val="tx1"/>
                          </a:solidFill>
                          <a:effectLst/>
                        </a:rPr>
                        <a:t>COMPONENTE</a:t>
                      </a:r>
                      <a:endParaRPr lang="en-US" sz="1400" b="1" i="0" u="none" strike="noStrike" dirty="0">
                        <a:solidFill>
                          <a:schemeClr val="tx1"/>
                        </a:solidFill>
                        <a:effectLst/>
                        <a:latin typeface="Arial" panose="020B0604020202020204" pitchFamily="34" charset="0"/>
                      </a:endParaRPr>
                    </a:p>
                  </a:txBody>
                  <a:tcPr marL="9525" marR="9525" marT="9525" marB="0" anchor="ctr">
                    <a:solidFill>
                      <a:srgbClr val="FFC000"/>
                    </a:solidFill>
                  </a:tcPr>
                </a:tc>
                <a:tc>
                  <a:txBody>
                    <a:bodyPr/>
                    <a:lstStyle/>
                    <a:p>
                      <a:pPr algn="ctr"/>
                      <a:r>
                        <a:rPr lang="es-ES" sz="1400" b="1" dirty="0">
                          <a:solidFill>
                            <a:schemeClr val="tx1"/>
                          </a:solidFill>
                        </a:rPr>
                        <a:t>INFORME SEMESTRAL DE CONTROL INTERNO I SEMESTRE 2020 </a:t>
                      </a:r>
                      <a:endParaRPr lang="en-US" sz="1400" b="1" dirty="0">
                        <a:solidFill>
                          <a:schemeClr val="tx1"/>
                        </a:solidFill>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baseline="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baseline="0" dirty="0">
                          <a:solidFill>
                            <a:schemeClr val="tx1"/>
                          </a:solidFill>
                        </a:rPr>
                        <a:t>INFORME SEMESTRAL DE CONTROL INTERNO IISEMESTRE 2020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nchor="ctr">
                    <a:solidFill>
                      <a:srgbClr val="FFC000"/>
                    </a:solidFill>
                  </a:tcPr>
                </a:tc>
                <a:extLst>
                  <a:ext uri="{0D108BD9-81ED-4DB2-BD59-A6C34878D82A}">
                    <a16:rowId xmlns:a16="http://schemas.microsoft.com/office/drawing/2014/main" val="1973339903"/>
                  </a:ext>
                </a:extLst>
              </a:tr>
              <a:tr h="330057">
                <a:tc>
                  <a:txBody>
                    <a:bodyPr/>
                    <a:lstStyle/>
                    <a:p>
                      <a:pPr algn="l" fontAlgn="b"/>
                      <a:r>
                        <a:rPr lang="en-US" sz="1400" u="none" strike="noStrike" dirty="0">
                          <a:effectLst/>
                        </a:rPr>
                        <a:t>Componente Ambiente de Control</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82%</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91%</a:t>
                      </a:r>
                      <a:endParaRPr lang="en-US" sz="1400" dirty="0"/>
                    </a:p>
                  </a:txBody>
                  <a:tcPr anchor="ctr"/>
                </a:tc>
                <a:extLst>
                  <a:ext uri="{0D108BD9-81ED-4DB2-BD59-A6C34878D82A}">
                    <a16:rowId xmlns:a16="http://schemas.microsoft.com/office/drawing/2014/main" val="214284475"/>
                  </a:ext>
                </a:extLst>
              </a:tr>
              <a:tr h="330057">
                <a:tc>
                  <a:txBody>
                    <a:bodyPr/>
                    <a:lstStyle/>
                    <a:p>
                      <a:pPr algn="l" fontAlgn="b"/>
                      <a:r>
                        <a:rPr lang="en-US" sz="1400" u="none" strike="noStrike" dirty="0">
                          <a:effectLst/>
                        </a:rPr>
                        <a:t>Componente Evaluación del Riesgo</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62%</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68%</a:t>
                      </a:r>
                      <a:endParaRPr lang="en-US" sz="1400" dirty="0"/>
                    </a:p>
                  </a:txBody>
                  <a:tcPr anchor="ctr"/>
                </a:tc>
                <a:extLst>
                  <a:ext uri="{0D108BD9-81ED-4DB2-BD59-A6C34878D82A}">
                    <a16:rowId xmlns:a16="http://schemas.microsoft.com/office/drawing/2014/main" val="498513599"/>
                  </a:ext>
                </a:extLst>
              </a:tr>
              <a:tr h="330057">
                <a:tc>
                  <a:txBody>
                    <a:bodyPr/>
                    <a:lstStyle/>
                    <a:p>
                      <a:pPr algn="l" fontAlgn="b"/>
                      <a:r>
                        <a:rPr lang="en-US" sz="1400" u="none" strike="noStrike" dirty="0">
                          <a:effectLst/>
                        </a:rPr>
                        <a:t>Componente Actividades de Control</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67%</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92%</a:t>
                      </a:r>
                      <a:endParaRPr lang="en-US" sz="1400" dirty="0"/>
                    </a:p>
                  </a:txBody>
                  <a:tcPr anchor="ctr"/>
                </a:tc>
                <a:extLst>
                  <a:ext uri="{0D108BD9-81ED-4DB2-BD59-A6C34878D82A}">
                    <a16:rowId xmlns:a16="http://schemas.microsoft.com/office/drawing/2014/main" val="1834460277"/>
                  </a:ext>
                </a:extLst>
              </a:tr>
              <a:tr h="330057">
                <a:tc>
                  <a:txBody>
                    <a:bodyPr/>
                    <a:lstStyle/>
                    <a:p>
                      <a:pPr algn="l" fontAlgn="b"/>
                      <a:r>
                        <a:rPr lang="en-US" sz="1400" u="none" strike="noStrike" dirty="0">
                          <a:effectLst/>
                        </a:rPr>
                        <a:t>Componente Información y Comunicación</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77%</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100%</a:t>
                      </a:r>
                      <a:endParaRPr lang="en-US" sz="1400" dirty="0"/>
                    </a:p>
                  </a:txBody>
                  <a:tcPr anchor="ctr"/>
                </a:tc>
                <a:extLst>
                  <a:ext uri="{0D108BD9-81ED-4DB2-BD59-A6C34878D82A}">
                    <a16:rowId xmlns:a16="http://schemas.microsoft.com/office/drawing/2014/main" val="3655888571"/>
                  </a:ext>
                </a:extLst>
              </a:tr>
              <a:tr h="330057">
                <a:tc>
                  <a:txBody>
                    <a:bodyPr/>
                    <a:lstStyle/>
                    <a:p>
                      <a:pPr algn="l" fontAlgn="b"/>
                      <a:r>
                        <a:rPr lang="en-US" sz="1400" u="none" strike="noStrike" dirty="0">
                          <a:effectLst/>
                        </a:rPr>
                        <a:t>Componente Actividades de Monitoreo</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86%</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s-ES" sz="1400" dirty="0"/>
                        <a:t>89%</a:t>
                      </a:r>
                      <a:endParaRPr lang="en-US" sz="1400" dirty="0"/>
                    </a:p>
                  </a:txBody>
                  <a:tcPr anchor="ctr"/>
                </a:tc>
                <a:extLst>
                  <a:ext uri="{0D108BD9-81ED-4DB2-BD59-A6C34878D82A}">
                    <a16:rowId xmlns:a16="http://schemas.microsoft.com/office/drawing/2014/main" val="1278248906"/>
                  </a:ext>
                </a:extLst>
              </a:tr>
              <a:tr h="396067">
                <a:tc>
                  <a:txBody>
                    <a:bodyPr/>
                    <a:lstStyle/>
                    <a:p>
                      <a:pPr algn="ctr"/>
                      <a:r>
                        <a:rPr lang="es-ES" sz="1400" b="1" dirty="0"/>
                        <a:t>PROMEDIO</a:t>
                      </a:r>
                      <a:endParaRPr lang="en-US" sz="1400" b="1" dirty="0"/>
                    </a:p>
                  </a:txBody>
                  <a:tcPr/>
                </a:tc>
                <a:tc>
                  <a:txBody>
                    <a:bodyPr/>
                    <a:lstStyle/>
                    <a:p>
                      <a:pPr algn="ctr"/>
                      <a:r>
                        <a:rPr lang="es-ES" b="1" dirty="0"/>
                        <a:t>74,8%</a:t>
                      </a:r>
                      <a:endParaRPr lang="en-US" b="1" dirty="0"/>
                    </a:p>
                  </a:txBody>
                  <a:tcPr/>
                </a:tc>
                <a:tc>
                  <a:txBody>
                    <a:bodyPr/>
                    <a:lstStyle/>
                    <a:p>
                      <a:pPr algn="ctr"/>
                      <a:r>
                        <a:rPr lang="es-ES" b="1" dirty="0"/>
                        <a:t>88%</a:t>
                      </a:r>
                      <a:endParaRPr lang="en-US" b="1" dirty="0"/>
                    </a:p>
                  </a:txBody>
                  <a:tcPr/>
                </a:tc>
                <a:extLst>
                  <a:ext uri="{0D108BD9-81ED-4DB2-BD59-A6C34878D82A}">
                    <a16:rowId xmlns:a16="http://schemas.microsoft.com/office/drawing/2014/main" val="628288578"/>
                  </a:ext>
                </a:extLst>
              </a:tr>
            </a:tbl>
          </a:graphicData>
        </a:graphic>
      </p:graphicFrame>
    </p:spTree>
    <p:extLst>
      <p:ext uri="{BB962C8B-B14F-4D97-AF65-F5344CB8AC3E}">
        <p14:creationId xmlns:p14="http://schemas.microsoft.com/office/powerpoint/2010/main" val="91311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0AD85FB-DBFA-4636-B455-F91114ABC2C6}" type="slidenum">
              <a:rPr lang="es-CO" smtClean="0"/>
              <a:t>28</a:t>
            </a:fld>
            <a:endParaRPr lang="es-CO"/>
          </a:p>
        </p:txBody>
      </p:sp>
      <p:sp>
        <p:nvSpPr>
          <p:cNvPr id="5" name="Rectángulo 1">
            <a:extLst>
              <a:ext uri="{FF2B5EF4-FFF2-40B4-BE49-F238E27FC236}">
                <a16:creationId xmlns:a16="http://schemas.microsoft.com/office/drawing/2014/main" id="{69EBC20D-5FE1-4214-9055-74A437F9BA4C}"/>
              </a:ext>
            </a:extLst>
          </p:cNvPr>
          <p:cNvSpPr>
            <a:spLocks noChangeArrowheads="1"/>
          </p:cNvSpPr>
          <p:nvPr/>
        </p:nvSpPr>
        <p:spPr bwMode="auto">
          <a:xfrm>
            <a:off x="1305993" y="382138"/>
            <a:ext cx="9580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CO" altLang="es-CO" sz="2400" dirty="0">
                <a:latin typeface="Arial Black" panose="020B0A04020102020204" pitchFamily="34" charset="0"/>
              </a:rPr>
              <a:t>CONCLUSIÓN</a:t>
            </a:r>
          </a:p>
        </p:txBody>
      </p:sp>
      <p:sp>
        <p:nvSpPr>
          <p:cNvPr id="6" name="Rectángulo 2">
            <a:extLst>
              <a:ext uri="{FF2B5EF4-FFF2-40B4-BE49-F238E27FC236}">
                <a16:creationId xmlns:a16="http://schemas.microsoft.com/office/drawing/2014/main" id="{19C1E867-00E4-412C-BEB7-BC94DE780734}"/>
              </a:ext>
            </a:extLst>
          </p:cNvPr>
          <p:cNvSpPr>
            <a:spLocks noChangeArrowheads="1"/>
          </p:cNvSpPr>
          <p:nvPr/>
        </p:nvSpPr>
        <p:spPr bwMode="auto">
          <a:xfrm>
            <a:off x="914399" y="1055167"/>
            <a:ext cx="10210801"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just">
              <a:spcBef>
                <a:spcPct val="0"/>
              </a:spcBef>
              <a:buNone/>
            </a:pPr>
            <a:r>
              <a:rPr lang="es-CO" altLang="es-CO" sz="1300" dirty="0">
                <a:latin typeface="+mn-lt"/>
              </a:rPr>
              <a:t>Se puede concluir que de acuerdo a los resultados obtenidos de la Evaluación de desempeño institucional  (FURAG) vigencia 2020, el cual mide la gestión y el sistema de control interno cuyo resultado de la evaluación fue de 90.4%, evidenciándose un mejoramiento de 15,7 puntos sobrepasando la meta propuesta por el Instituto para vigencia la cual era de 8 puntos. Este mejoramiento llevo al Instituto a ocupar el puesto 22. Por otra parte el resultado de la </a:t>
            </a:r>
            <a:r>
              <a:rPr lang="es-CO" sz="1300" dirty="0">
                <a:latin typeface="+mn-lt"/>
              </a:rPr>
              <a:t>medición de Desempeño MECI 2020 fue en promedio de 85,5%, por otra parte el resultado de la Dimensión de Control Interno fue de 85,5% aumentando 11,2 puntos en referencia a la vigencia 2019; al discriminar por componentes el más alto evaluado fue el de Actividades de control 95,0% seguido por el Ambiente de  Control 86,8%; el más bajo evaluado fue el de Actividades de monitoreo con 75,2%, pero aún el Sistema de Control del Instituto de 2020 se encuentra distante a la valoración o puntuación máxima de referencia la cual es 98,0%. Con respecto al Informe semestral de control interno segundo semestre se observó también un mejoramiento en los resultados incrementado 13 puntos, ya que para el II semestre el resultado fue de 88%.</a:t>
            </a:r>
          </a:p>
          <a:p>
            <a:pPr algn="just">
              <a:spcBef>
                <a:spcPct val="0"/>
              </a:spcBef>
              <a:buNone/>
            </a:pPr>
            <a:endParaRPr lang="es-CO" altLang="es-CO" sz="1300" dirty="0">
              <a:latin typeface="+mn-lt"/>
            </a:endParaRPr>
          </a:p>
          <a:p>
            <a:pPr algn="just">
              <a:spcBef>
                <a:spcPct val="0"/>
              </a:spcBef>
              <a:buFontTx/>
              <a:buNone/>
            </a:pPr>
            <a:r>
              <a:rPr lang="es-CO" altLang="es-CO" sz="1300" dirty="0">
                <a:latin typeface="+mn-lt"/>
              </a:rPr>
              <a:t>En cuanto a los resultados de la Encuesta Sistema de Control Interno vigencia 2020, se observa una percepción favorable de los encuestados en el cumplimiento de los componentes del MECI, especialmente en los de Actividades de control e Información y comunicación con un 78% para ambos casos y de muy cerca el de Evaluación del riesgo con un 77%. No obstante, se observó una variación descendente en todos los componentes del MECI, frente a los resultados de la encuesta vigencia 2019, el componente Ambiente de control presentó una disminución de 13 puntos, siendo la mayor variación; el componente evaluación del riesgo disminuyó en 1 punto; el componente Actividades de control disminuyó 4 puntos; el componente Información y comunicación bajo 8 puntos; y el de Actividades de monitoreo descendió 6 puntos. Con lo anterior, es importante tener en cuenta que la categoría de calificación “No sabe” aumentó en porcentaje para todos los componentes en la encuesta vigencia 2020, por lo que el factor de desconocimiento pudo influir significativamente en la diferencia de los resultados. Por otro lado, también se incluyó en esta vigencia como población encuestada a los contratistas, llamando la atención que hubo una mayor participación de las personas con este tipo de vinculación respecto a los vinculados como funcionarios de acuerdo a su proporción.  </a:t>
            </a:r>
          </a:p>
          <a:p>
            <a:pPr algn="just">
              <a:spcBef>
                <a:spcPct val="0"/>
              </a:spcBef>
              <a:buFontTx/>
              <a:buNone/>
            </a:pPr>
            <a:endParaRPr lang="es-CO" altLang="es-CO" sz="1300" dirty="0">
              <a:solidFill>
                <a:srgbClr val="FF0000"/>
              </a:solidFill>
              <a:latin typeface="+mn-lt"/>
            </a:endParaRPr>
          </a:p>
          <a:p>
            <a:pPr algn="just">
              <a:spcBef>
                <a:spcPct val="0"/>
              </a:spcBef>
              <a:buFontTx/>
              <a:buNone/>
            </a:pPr>
            <a:r>
              <a:rPr lang="es-CO" altLang="es-CO" sz="1300" dirty="0">
                <a:latin typeface="+mn-lt"/>
              </a:rPr>
              <a:t>Con los resultados observados se considera necesario fortalecer las estrategias de divulgación y despliegue de la información hacia la primera línea de defensa sobre los diferentes aspectos de la gestión institucional, sobre todo aquellos que son de manejo y responsabilidad de la línea estratégica y la segunda línea de defensa, con lo cual se favorezca </a:t>
            </a:r>
            <a:r>
              <a:rPr lang="es-ES" dirty="0"/>
              <a:t>el desarrollo y fortalecimiento continuo del Sistema de Control Interno y su apropiación por parte de los servidores del Instituto en pro del cumplimiento de metas y objetivos institucionales.</a:t>
            </a:r>
            <a:endParaRPr lang="es-CO" altLang="es-CO" sz="1300" dirty="0">
              <a:latin typeface="+mn-lt"/>
            </a:endParaRPr>
          </a:p>
        </p:txBody>
      </p:sp>
    </p:spTree>
    <p:extLst>
      <p:ext uri="{BB962C8B-B14F-4D97-AF65-F5344CB8AC3E}">
        <p14:creationId xmlns:p14="http://schemas.microsoft.com/office/powerpoint/2010/main" val="413517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436875-7E30-4D2E-ABBA-FCD02003F781}"/>
              </a:ext>
            </a:extLst>
          </p:cNvPr>
          <p:cNvSpPr/>
          <p:nvPr/>
        </p:nvSpPr>
        <p:spPr>
          <a:xfrm>
            <a:off x="9370413" y="0"/>
            <a:ext cx="2125390" cy="369332"/>
          </a:xfrm>
          <a:prstGeom prst="rect">
            <a:avLst/>
          </a:prstGeom>
        </p:spPr>
        <p:txBody>
          <a:bodyPr wrap="none">
            <a:spAutoFit/>
          </a:bodyPr>
          <a:lstStyle/>
          <a:p>
            <a:pPr algn="ctr"/>
            <a:r>
              <a:rPr lang="es-CO" dirty="0">
                <a:solidFill>
                  <a:schemeClr val="accent6">
                    <a:lumMod val="20000"/>
                    <a:lumOff val="80000"/>
                  </a:schemeClr>
                </a:solidFill>
              </a:rPr>
              <a:t>Vr. 08 / 28/01/2020</a:t>
            </a:r>
          </a:p>
        </p:txBody>
      </p:sp>
    </p:spTree>
    <p:extLst>
      <p:ext uri="{BB962C8B-B14F-4D97-AF65-F5344CB8AC3E}">
        <p14:creationId xmlns:p14="http://schemas.microsoft.com/office/powerpoint/2010/main" val="243325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A5960230-F484-4D50-850A-267AFAF64BB7}"/>
              </a:ext>
            </a:extLst>
          </p:cNvPr>
          <p:cNvSpPr>
            <a:spLocks noChangeArrowheads="1"/>
          </p:cNvSpPr>
          <p:nvPr/>
        </p:nvSpPr>
        <p:spPr bwMode="auto">
          <a:xfrm>
            <a:off x="2566691" y="171259"/>
            <a:ext cx="707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ES" altLang="es-CO" sz="2400" dirty="0">
                <a:latin typeface="Arial Black" panose="020B0A04020102020204" pitchFamily="34" charset="0"/>
              </a:rPr>
              <a:t>ENCUESTA DE SOSTENIBILIDAD DEL SCI</a:t>
            </a:r>
            <a:endParaRPr lang="es-CO" altLang="es-CO" sz="2400" dirty="0">
              <a:latin typeface="Arial Black" panose="020B0A04020102020204" pitchFamily="34" charset="0"/>
            </a:endParaRPr>
          </a:p>
        </p:txBody>
      </p:sp>
      <p:sp>
        <p:nvSpPr>
          <p:cNvPr id="5" name="Rectángulo 2">
            <a:extLst>
              <a:ext uri="{FF2B5EF4-FFF2-40B4-BE49-F238E27FC236}">
                <a16:creationId xmlns:a16="http://schemas.microsoft.com/office/drawing/2014/main" id="{549C74C9-C32E-4737-A93B-862146F8E25D}"/>
              </a:ext>
            </a:extLst>
          </p:cNvPr>
          <p:cNvSpPr>
            <a:spLocks noChangeArrowheads="1"/>
          </p:cNvSpPr>
          <p:nvPr/>
        </p:nvSpPr>
        <p:spPr bwMode="auto">
          <a:xfrm>
            <a:off x="612298" y="869546"/>
            <a:ext cx="10987520" cy="5093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just">
              <a:spcBef>
                <a:spcPct val="0"/>
              </a:spcBef>
              <a:buNone/>
            </a:pPr>
            <a:endParaRPr lang="es-CO" sz="1300" dirty="0">
              <a:solidFill>
                <a:srgbClr val="000000"/>
              </a:solidFill>
              <a:latin typeface="+mj-lt"/>
              <a:ea typeface="Calibri" panose="020F0502020204030204" pitchFamily="34" charset="0"/>
              <a:cs typeface="Times New Roman" panose="02020603050405020304" pitchFamily="18" charset="0"/>
            </a:endParaRPr>
          </a:p>
          <a:p>
            <a:pPr algn="just">
              <a:spcBef>
                <a:spcPct val="0"/>
              </a:spcBef>
              <a:buNone/>
            </a:pPr>
            <a:r>
              <a:rPr lang="es-CO" sz="1300" dirty="0">
                <a:solidFill>
                  <a:srgbClr val="000000"/>
                </a:solidFill>
                <a:latin typeface="+mj-lt"/>
                <a:ea typeface="Calibri" panose="020F0502020204030204" pitchFamily="34" charset="0"/>
                <a:cs typeface="Times New Roman" panose="02020603050405020304" pitchFamily="18" charset="0"/>
              </a:rPr>
              <a:t>Control Interno es un proceso dinámico que de acuerdo a las circunstancias y los cambios en el entorno, la normativa y los procesos operativos, es susceptible de ser mejorado de forma continua, la identificación de oportunidades de mejora del Control Interno, como parte del componente actividades del monitoreo, resulta de las evaluaciones que en forma directa o indirecta se realizan a las áreas, procesos y proyectos institucionales. La autoevaluación de control y gestión se convierte en un proceso de evaluación donde se identifican debilidades que se configuran por la insuficiencia, deficiencia o inexistencia identificada en el Sistema de Control Interno Institucional.</a:t>
            </a:r>
          </a:p>
          <a:p>
            <a:pPr algn="just">
              <a:spcBef>
                <a:spcPct val="0"/>
              </a:spcBef>
              <a:buNone/>
            </a:pPr>
            <a:endParaRPr lang="es-CO" sz="1300" dirty="0">
              <a:solidFill>
                <a:srgbClr val="000000"/>
              </a:solidFill>
              <a:latin typeface="+mj-lt"/>
              <a:ea typeface="Calibri" panose="020F0502020204030204" pitchFamily="34" charset="0"/>
              <a:cs typeface="Times New Roman" panose="02020603050405020304" pitchFamily="18" charset="0"/>
            </a:endParaRPr>
          </a:p>
          <a:p>
            <a:pPr algn="just">
              <a:spcBef>
                <a:spcPct val="0"/>
              </a:spcBef>
              <a:buNone/>
            </a:pPr>
            <a:r>
              <a:rPr lang="es-CO" sz="1300" dirty="0">
                <a:solidFill>
                  <a:srgbClr val="000000"/>
                </a:solidFill>
                <a:latin typeface="+mj-lt"/>
                <a:ea typeface="Calibri" panose="020F0502020204030204" pitchFamily="34" charset="0"/>
                <a:cs typeface="Times New Roman" panose="02020603050405020304" pitchFamily="18" charset="0"/>
              </a:rPr>
              <a:t>El enfoque de control </a:t>
            </a:r>
            <a:r>
              <a:rPr lang="es-CO" altLang="es-CO" sz="1300" dirty="0">
                <a:latin typeface="+mj-lt"/>
              </a:rPr>
              <a:t>apunta al desarrollo de uno de los objetivos que tiene la Oficina de Control Interno de </a:t>
            </a:r>
            <a:r>
              <a:rPr lang="es-CO" sz="1300" dirty="0">
                <a:latin typeface="+mj-lt"/>
              </a:rPr>
              <a:t>proporcionar aseguramiento independiente sobre la eficacia de la gestión de riesgos y control interno a la Alta Dirección del Instituto, incluyendo la evaluación frente a la las maneras en que funciona la 1ª y 2ª línea de defensa. En ese sentido y en cumplimiento del Rol de Evaluación y seguimiento, se consideran los aspectos que permitan valorar la efectividad del Sistema de Control Interno en su propósito de contribuir al cumplimiento de los objetivos de la Entidad, para esto, se apoya en uno de los instrumentos que permite </a:t>
            </a:r>
            <a:r>
              <a:rPr lang="es-CO" sz="1300" dirty="0">
                <a:latin typeface="+mj-lt"/>
                <a:ea typeface="Calibri" panose="020F0502020204030204" pitchFamily="34" charset="0"/>
              </a:rPr>
              <a:t>evaluar la sostenibilidad del Sistema de Control Interno de acuerdo a la percepción que los servidores tienen sobre su estado actual, denominado Encuesta de Sostenibilidad del SCI.  </a:t>
            </a:r>
            <a:r>
              <a:rPr lang="es-CO" sz="1300" dirty="0">
                <a:latin typeface="+mj-lt"/>
              </a:rPr>
              <a:t>   </a:t>
            </a:r>
          </a:p>
          <a:p>
            <a:pPr algn="just">
              <a:spcBef>
                <a:spcPct val="0"/>
              </a:spcBef>
              <a:buFontTx/>
              <a:buNone/>
            </a:pPr>
            <a:endParaRPr lang="es-CO" altLang="es-CO" sz="1300" dirty="0">
              <a:latin typeface="+mj-lt"/>
            </a:endParaRPr>
          </a:p>
          <a:p>
            <a:pPr algn="just">
              <a:spcBef>
                <a:spcPct val="0"/>
              </a:spcBef>
              <a:buFontTx/>
              <a:buNone/>
            </a:pPr>
            <a:r>
              <a:rPr lang="es-CO" altLang="es-CO" sz="1300" dirty="0">
                <a:latin typeface="+mj-lt"/>
              </a:rPr>
              <a:t>La vigencia a evaluar corresponde a la 2020 y para ello, el Instituto desde la Oficina de Control Interno realizó un </a:t>
            </a:r>
            <a:r>
              <a:rPr lang="es-ES" altLang="es-CO" sz="1300" dirty="0">
                <a:latin typeface="+mj-lt"/>
              </a:rPr>
              <a:t>formulario tipo encuesta por medio de la herramienta de Microsoft - </a:t>
            </a:r>
            <a:r>
              <a:rPr lang="es-ES" altLang="es-CO" sz="1300" dirty="0" err="1">
                <a:latin typeface="+mj-lt"/>
              </a:rPr>
              <a:t>Forms</a:t>
            </a:r>
            <a:r>
              <a:rPr lang="es-ES" altLang="es-CO" sz="1300" dirty="0">
                <a:latin typeface="+mj-lt"/>
              </a:rPr>
              <a:t>, desarrollando preguntas estructuradas para abordar los cinco componentes que se desarrollan a través del Modelo Estándar de Control Interno –MECI-, armonizado con el Modelo Integrado de Planeación y Gestión, los cuales son: Ambiente de Control, Evaluación del Riesgo, Actividades de Control, Información y Comunicación y Actividades de Monitoreo. Por otra parte, se </a:t>
            </a:r>
            <a:r>
              <a:rPr lang="es-CO" sz="1300" dirty="0">
                <a:latin typeface="+mj-lt"/>
              </a:rPr>
              <a:t>solicitó la colaboración de los funcionarios de Carrera Administrativa, Provisionalidad y Contratistas para el respectivo diligenciamiento de la encuesta </a:t>
            </a:r>
            <a:r>
              <a:rPr lang="es-CO" altLang="es-CO" sz="1300" dirty="0">
                <a:latin typeface="+mj-lt"/>
              </a:rPr>
              <a:t>en cada subdirección, UPI, dependencia, administrador de proyecto y área de derecho, para conocer la percepción actual frente al Sistema.</a:t>
            </a:r>
          </a:p>
          <a:p>
            <a:pPr algn="just">
              <a:spcBef>
                <a:spcPct val="0"/>
              </a:spcBef>
              <a:buFontTx/>
              <a:buNone/>
            </a:pPr>
            <a:endParaRPr lang="es-CO" altLang="es-CO" sz="1300" dirty="0">
              <a:latin typeface="+mj-lt"/>
            </a:endParaRPr>
          </a:p>
          <a:p>
            <a:pPr algn="just">
              <a:spcBef>
                <a:spcPct val="0"/>
              </a:spcBef>
              <a:buNone/>
            </a:pPr>
            <a:r>
              <a:rPr lang="es-CO" altLang="es-CO" sz="1300" dirty="0">
                <a:latin typeface="+mj-lt"/>
              </a:rPr>
              <a:t>Para finalizar, se tuvo en cuenta en el análisis los resultados de la evaluación realizada por Función Pública, a través del FURAG que mide anualmente la gestión y desempeño de las entidades públicas, proporcionando información para la toma de decisiones en materia de gestión, del Informe Semestral del Sistema de Control Interno de acuerdo al Decreto 2106 de 2019 “</a:t>
            </a:r>
            <a:r>
              <a:rPr lang="es-CO" sz="1300" dirty="0">
                <a:latin typeface="+mj-lt"/>
              </a:rPr>
              <a:t>Por el cual se dictan normas para simplificar, suprimir y reformar trámites, procesos y procedimientos innecesarios existentes en la administración pública”.</a:t>
            </a:r>
            <a:endParaRPr lang="es-CO" altLang="es-CO" sz="1300" dirty="0">
              <a:latin typeface="+mj-lt"/>
            </a:endParaRPr>
          </a:p>
        </p:txBody>
      </p:sp>
    </p:spTree>
    <p:extLst>
      <p:ext uri="{BB962C8B-B14F-4D97-AF65-F5344CB8AC3E}">
        <p14:creationId xmlns:p14="http://schemas.microsoft.com/office/powerpoint/2010/main" val="102900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374504232"/>
              </p:ext>
            </p:extLst>
          </p:nvPr>
        </p:nvGraphicFramePr>
        <p:xfrm>
          <a:off x="297762" y="653371"/>
          <a:ext cx="11621668" cy="556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1">
            <a:extLst>
              <a:ext uri="{FF2B5EF4-FFF2-40B4-BE49-F238E27FC236}">
                <a16:creationId xmlns:a16="http://schemas.microsoft.com/office/drawing/2014/main" id="{A5960230-F484-4D50-850A-267AFAF64BB7}"/>
              </a:ext>
            </a:extLst>
          </p:cNvPr>
          <p:cNvSpPr>
            <a:spLocks noChangeArrowheads="1"/>
          </p:cNvSpPr>
          <p:nvPr/>
        </p:nvSpPr>
        <p:spPr bwMode="auto">
          <a:xfrm>
            <a:off x="4529061" y="27296"/>
            <a:ext cx="31590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ES" altLang="es-CO" sz="2800" dirty="0">
                <a:latin typeface="Arial Black" panose="020B0A04020102020204" pitchFamily="34" charset="0"/>
              </a:rPr>
              <a:t>METODOLOGÍA</a:t>
            </a:r>
            <a:endParaRPr lang="es-CO" altLang="es-CO" sz="2800" dirty="0">
              <a:latin typeface="Arial Black" panose="020B0A04020102020204" pitchFamily="34"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8596" y="5190185"/>
            <a:ext cx="3055156" cy="103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847" y="3196750"/>
            <a:ext cx="4091695" cy="117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2293" y="3298286"/>
            <a:ext cx="2995283" cy="80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33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4941" y="2251880"/>
            <a:ext cx="11254812" cy="2420246"/>
          </a:xfrm>
        </p:spPr>
        <p:txBody>
          <a:bodyPr/>
          <a:lstStyle/>
          <a:p>
            <a:r>
              <a:rPr lang="es-ES" dirty="0">
                <a:solidFill>
                  <a:schemeClr val="tx1"/>
                </a:solidFill>
              </a:rPr>
              <a:t>RESULTADOS Y ANÁLISIS DE LA ENCUESTA DE SOSTENIBILIDAD SCI</a:t>
            </a:r>
            <a:br>
              <a:rPr lang="es-ES" dirty="0">
                <a:solidFill>
                  <a:schemeClr val="tx1"/>
                </a:solidFill>
              </a:rPr>
            </a:br>
            <a:r>
              <a:rPr lang="es-ES" dirty="0">
                <a:solidFill>
                  <a:schemeClr val="tx1"/>
                </a:solidFill>
              </a:rPr>
              <a:t/>
            </a:r>
            <a:br>
              <a:rPr lang="es-ES" dirty="0">
                <a:solidFill>
                  <a:schemeClr val="tx1"/>
                </a:solidFill>
              </a:rPr>
            </a:br>
            <a:r>
              <a:rPr lang="es-ES" dirty="0">
                <a:solidFill>
                  <a:schemeClr val="tx1"/>
                </a:solidFill>
              </a:rPr>
              <a:t>VIGENCIA 2020</a:t>
            </a:r>
            <a:br>
              <a:rPr lang="es-E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83645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a:extLst>
              <a:ext uri="{FF2B5EF4-FFF2-40B4-BE49-F238E27FC236}">
                <a16:creationId xmlns:a16="http://schemas.microsoft.com/office/drawing/2014/main" id="{A5960230-F484-4D50-850A-267AFAF64BB7}"/>
              </a:ext>
            </a:extLst>
          </p:cNvPr>
          <p:cNvSpPr>
            <a:spLocks noChangeArrowheads="1"/>
          </p:cNvSpPr>
          <p:nvPr/>
        </p:nvSpPr>
        <p:spPr bwMode="auto">
          <a:xfrm>
            <a:off x="3601012" y="237395"/>
            <a:ext cx="5013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ES" altLang="es-CO" sz="2800" dirty="0">
                <a:latin typeface="Arial Black" panose="020B0A04020102020204" pitchFamily="34" charset="0"/>
              </a:rPr>
              <a:t>ENCUESTAS APLICADAS</a:t>
            </a:r>
            <a:endParaRPr lang="es-CO" altLang="es-CO" sz="2800" dirty="0">
              <a:latin typeface="Arial Black" panose="020B0A04020102020204" pitchFamily="34" charset="0"/>
            </a:endParaRPr>
          </a:p>
        </p:txBody>
      </p:sp>
      <p:sp>
        <p:nvSpPr>
          <p:cNvPr id="10" name="CuadroTexto 9"/>
          <p:cNvSpPr txBox="1"/>
          <p:nvPr/>
        </p:nvSpPr>
        <p:spPr>
          <a:xfrm>
            <a:off x="373540" y="2249948"/>
            <a:ext cx="2260189"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Por Proceso</a:t>
            </a:r>
            <a:endParaRPr lang="en-US" b="1" dirty="0">
              <a:effectLst>
                <a:outerShdw blurRad="38100" dist="38100" dir="2700000" algn="tl">
                  <a:srgbClr val="000000">
                    <a:alpha val="43137"/>
                  </a:srgbClr>
                </a:outerShdw>
              </a:effectLst>
            </a:endParaRPr>
          </a:p>
        </p:txBody>
      </p:sp>
      <p:sp>
        <p:nvSpPr>
          <p:cNvPr id="11" name="CuadroTexto 10"/>
          <p:cNvSpPr txBox="1"/>
          <p:nvPr/>
        </p:nvSpPr>
        <p:spPr>
          <a:xfrm>
            <a:off x="5576552" y="2249948"/>
            <a:ext cx="2260189"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Por cargo</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40" y="2713018"/>
            <a:ext cx="4494727" cy="206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614" y="2642261"/>
            <a:ext cx="5293217" cy="351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544" y="816447"/>
            <a:ext cx="3535197" cy="120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38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861" t="27344" r="26840" b="10615"/>
          <a:stretch/>
        </p:blipFill>
        <p:spPr>
          <a:xfrm>
            <a:off x="2369711" y="1665965"/>
            <a:ext cx="8039259" cy="4657562"/>
          </a:xfrm>
          <a:prstGeom prst="rect">
            <a:avLst/>
          </a:prstGeom>
        </p:spPr>
      </p:pic>
      <p:sp>
        <p:nvSpPr>
          <p:cNvPr id="3" name="Rectángulo 2"/>
          <p:cNvSpPr/>
          <p:nvPr/>
        </p:nvSpPr>
        <p:spPr>
          <a:xfrm>
            <a:off x="489764" y="793458"/>
            <a:ext cx="10953299" cy="892552"/>
          </a:xfrm>
          <a:prstGeom prst="rect">
            <a:avLst/>
          </a:prstGeom>
        </p:spPr>
        <p:txBody>
          <a:bodyPr wrap="square">
            <a:spAutoFit/>
          </a:bodyPr>
          <a:lstStyle/>
          <a:p>
            <a:pPr algn="just"/>
            <a:r>
              <a:rPr lang="es-CO" sz="1300" dirty="0">
                <a:cs typeface="Arial" panose="020B0604020202020204" pitchFamily="34" charset="0"/>
              </a:rPr>
              <a:t>El Modelo Estándar de Control Interno para el Estado Colombiano - MECI, se encuentra alineado en la dimensión siete (7) del Modelo Integrado de Planeación y Gestión – MIPG, fundamentado en cinco componentes así: Ambiente de Control, Evaluación del Riesgo, Actividades de Control, Información y Comunicación, y Actividades de Monitoreo; y </a:t>
            </a:r>
            <a:r>
              <a:rPr lang="es-ES" sz="1300" dirty="0"/>
              <a:t>un esquema de Líneas de defensa, que asigna responsabilidades y roles para la gestión del riesgo y el control.</a:t>
            </a:r>
            <a:endParaRPr lang="en-US" sz="1300" dirty="0"/>
          </a:p>
        </p:txBody>
      </p:sp>
      <p:sp>
        <p:nvSpPr>
          <p:cNvPr id="6" name="Rectángulo 1">
            <a:extLst>
              <a:ext uri="{FF2B5EF4-FFF2-40B4-BE49-F238E27FC236}">
                <a16:creationId xmlns:a16="http://schemas.microsoft.com/office/drawing/2014/main" id="{A5960230-F484-4D50-850A-267AFAF64BB7}"/>
              </a:ext>
            </a:extLst>
          </p:cNvPr>
          <p:cNvSpPr>
            <a:spLocks noChangeArrowheads="1"/>
          </p:cNvSpPr>
          <p:nvPr/>
        </p:nvSpPr>
        <p:spPr bwMode="auto">
          <a:xfrm>
            <a:off x="1627500" y="126372"/>
            <a:ext cx="8677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ES" altLang="es-CO" sz="2400" dirty="0">
                <a:latin typeface="Arial Black" panose="020B0A04020102020204" pitchFamily="34" charset="0"/>
              </a:rPr>
              <a:t>Estructura del Modelo Estándar de Control Interno</a:t>
            </a:r>
            <a:endParaRPr lang="es-CO" altLang="es-CO" sz="2400" dirty="0">
              <a:latin typeface="Arial Black" panose="020B0A04020102020204" pitchFamily="34" charset="0"/>
            </a:endParaRPr>
          </a:p>
        </p:txBody>
      </p:sp>
    </p:spTree>
    <p:extLst>
      <p:ext uri="{BB962C8B-B14F-4D97-AF65-F5344CB8AC3E}">
        <p14:creationId xmlns:p14="http://schemas.microsoft.com/office/powerpoint/2010/main" val="91708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69EBC20D-5FE1-4214-9055-74A437F9BA4C}"/>
              </a:ext>
            </a:extLst>
          </p:cNvPr>
          <p:cNvSpPr>
            <a:spLocks noChangeArrowheads="1"/>
          </p:cNvSpPr>
          <p:nvPr/>
        </p:nvSpPr>
        <p:spPr bwMode="auto">
          <a:xfrm>
            <a:off x="1309748" y="230476"/>
            <a:ext cx="9580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CO" altLang="es-CO" sz="2400" dirty="0">
                <a:latin typeface="Arial Black" panose="020B0A04020102020204" pitchFamily="34" charset="0"/>
              </a:rPr>
              <a:t>ANÁLISIS DE RESULTADOS POR COMPONENTE</a:t>
            </a:r>
          </a:p>
        </p:txBody>
      </p:sp>
      <p:sp>
        <p:nvSpPr>
          <p:cNvPr id="5" name="5 CuadroTexto"/>
          <p:cNvSpPr txBox="1"/>
          <p:nvPr/>
        </p:nvSpPr>
        <p:spPr>
          <a:xfrm>
            <a:off x="514807" y="1044139"/>
            <a:ext cx="4757075" cy="338554"/>
          </a:xfrm>
          <a:prstGeom prst="rect">
            <a:avLst/>
          </a:prstGeom>
          <a:noFill/>
        </p:spPr>
        <p:txBody>
          <a:bodyPr wrap="square" rtlCol="0">
            <a:spAutoFit/>
          </a:bodyPr>
          <a:lstStyle/>
          <a:p>
            <a:r>
              <a:rPr lang="es-CO" sz="1600" b="1" dirty="0"/>
              <a:t>COMPONENTE AMBIENTE DE CONTROL</a:t>
            </a:r>
          </a:p>
        </p:txBody>
      </p:sp>
      <p:sp>
        <p:nvSpPr>
          <p:cNvPr id="6" name="6 CuadroTexto"/>
          <p:cNvSpPr txBox="1"/>
          <p:nvPr/>
        </p:nvSpPr>
        <p:spPr>
          <a:xfrm>
            <a:off x="533400" y="1485021"/>
            <a:ext cx="10797119" cy="1169551"/>
          </a:xfrm>
          <a:prstGeom prst="rect">
            <a:avLst/>
          </a:prstGeom>
          <a:noFill/>
        </p:spPr>
        <p:txBody>
          <a:bodyPr wrap="square" rtlCol="0">
            <a:spAutoFit/>
          </a:bodyPr>
          <a:lstStyle/>
          <a:p>
            <a:pPr algn="just"/>
            <a:r>
              <a:rPr lang="es-CO" sz="1400" dirty="0"/>
              <a:t>Este componente es el conjunto de directrices y condiciones mínimas que brinda la alta dirección de las organizaciones con el fin de implementar y fortalecer su Sistema de Control Interno.</a:t>
            </a:r>
            <a:endParaRPr lang="es-CO" sz="1400" b="1" dirty="0"/>
          </a:p>
          <a:p>
            <a:pPr algn="just"/>
            <a:r>
              <a:rPr lang="es-CO" sz="1400" dirty="0"/>
              <a:t>Para el análisis de este componente, se tuvo en cuenta los resultados de las preguntas asociadas a la Inducción y reinducción, Código de integridad y Conflicto de intereses, Manual de Funciones, Evaluación de desempeño, Capacitación, Incentivos y Bienestar entre otros.</a:t>
            </a:r>
            <a:endParaRPr lang="es-CO" sz="14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10" y="2864076"/>
            <a:ext cx="4662840" cy="263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52" y="2864076"/>
            <a:ext cx="4589771" cy="275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09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3113" y="3419309"/>
            <a:ext cx="10960447" cy="2893100"/>
          </a:xfrm>
          <a:prstGeom prst="rect">
            <a:avLst/>
          </a:prstGeom>
        </p:spPr>
        <p:txBody>
          <a:bodyPr wrap="square">
            <a:spAutoFit/>
          </a:bodyPr>
          <a:lstStyle/>
          <a:p>
            <a:pPr algn="just"/>
            <a:r>
              <a:rPr lang="es-CO" sz="1400" dirty="0"/>
              <a:t>Los resultados indican que el componente Ambiente de Control, es percibido por los funcionarios y contratistas de manera satisfactoria y adecuada, pues un 34% considera  que se cumple aceptablemente y el 28% que se cumple plenamente, lo que representa un 62% en la percepción positiva sobre los lineamientos de comportamiento ético en el desarrollo de las actividades propias de la dependencia o unidad, la ejecución del plan de capacitación para los servidores públicos del Instituto y la realización de la inducción o reinducción durante el primer mes contando a partir de la posesión.</a:t>
            </a:r>
          </a:p>
          <a:p>
            <a:pPr algn="just"/>
            <a:endParaRPr lang="es-CO" sz="1400" dirty="0">
              <a:solidFill>
                <a:srgbClr val="FF0000"/>
              </a:solidFill>
            </a:endParaRPr>
          </a:p>
          <a:p>
            <a:pPr algn="just"/>
            <a:r>
              <a:rPr lang="es-CO" sz="1400" dirty="0"/>
              <a:t>Cabe anotar, que las preguntas que registraron los porcentajes más bajos respecto a la percepción de los encuestados, especialmente por desconocimiento y que por tanto se ubican en un criterio inadecuado, fueron las relacionadas con la participación de las jornadas de socialización del documento Código de Integridad "Ruta para la Promoción de la Integridad y la Transparencia", en el Instituto, frente al control y sanción de los conflictos de interés, la inducción para los Directivos, Responsables de unidad u otros servidores que tengan personas a cargo en la entidad se hace de manera permanente en el Instituto y finalmente si se analizan los resultados de la evaluación de desempeño laboral y los acuerdos de gestión son coherentes con el cumplimiento de las metas de la entidad. </a:t>
            </a:r>
          </a:p>
          <a:p>
            <a:pPr algn="just"/>
            <a:endParaRPr lang="es-CO" sz="1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057" y="647327"/>
            <a:ext cx="5147215" cy="254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83" y="647328"/>
            <a:ext cx="4398897" cy="25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639182"/>
      </p:ext>
    </p:extLst>
  </p:cSld>
  <p:clrMapOvr>
    <a:masterClrMapping/>
  </p:clrMapOvr>
</p:sld>
</file>

<file path=ppt/theme/theme1.xml><?xml version="1.0" encoding="utf-8"?>
<a:theme xmlns:a="http://schemas.openxmlformats.org/drawingml/2006/main" name="Presentacion_fondo_blanc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8598</TotalTime>
  <Words>4769</Words>
  <Application>Microsoft Office PowerPoint</Application>
  <PresentationFormat>Panorámica</PresentationFormat>
  <Paragraphs>324</Paragraphs>
  <Slides>29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Arial Black</vt:lpstr>
      <vt:lpstr>Arial Rounded MT Bold</vt:lpstr>
      <vt:lpstr>Calibri</vt:lpstr>
      <vt:lpstr>Poppins</vt:lpstr>
      <vt:lpstr>Times New Roman</vt:lpstr>
      <vt:lpstr>Presentacion_fondo_blanco</vt:lpstr>
      <vt:lpstr>Presentación de PowerPoint</vt:lpstr>
      <vt:lpstr>ENCUESTA DE SOSTENIBILIDAD DEL SISTEMA DE CONTROL INTERNO –SCI-  VIGENCIA 2020 </vt:lpstr>
      <vt:lpstr>Presentación de PowerPoint</vt:lpstr>
      <vt:lpstr>Presentación de PowerPoint</vt:lpstr>
      <vt:lpstr>RESULTADOS Y ANÁLISIS DE LA ENCUESTA DE SOSTENIBILIDAD SCI  VIGENCIA 2020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COMPARACIÓN DE RESULTADOS POR COMPONENTES MECI ENCUESTA SCI DE LA VIGENCIA 2019 Y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Kattia Jeaneth Pinzon Franco</dc:creator>
  <cp:lastModifiedBy>admin</cp:lastModifiedBy>
  <cp:revision>472</cp:revision>
  <dcterms:created xsi:type="dcterms:W3CDTF">2019-01-09T20:17:15Z</dcterms:created>
  <dcterms:modified xsi:type="dcterms:W3CDTF">2021-06-17T15:11:04Z</dcterms:modified>
</cp:coreProperties>
</file>