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7CE84F3-28C3-443E-9E96-99CF82512B78}" styleName="Estilo oscuro 1 - Énfasis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52591-ECBC-4033-BA5B-5B4D91D4DF6A}" type="datetimeFigureOut">
              <a:rPr lang="es-ES" smtClean="0"/>
              <a:pPr/>
              <a:t>01/03/2013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3C57-230E-4CE2-BC22-6F54C56BDAA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52591-ECBC-4033-BA5B-5B4D91D4DF6A}" type="datetimeFigureOut">
              <a:rPr lang="es-ES" smtClean="0"/>
              <a:pPr/>
              <a:t>01/03/2013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3C57-230E-4CE2-BC22-6F54C56BDAA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52591-ECBC-4033-BA5B-5B4D91D4DF6A}" type="datetimeFigureOut">
              <a:rPr lang="es-ES" smtClean="0"/>
              <a:pPr/>
              <a:t>01/03/2013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3C57-230E-4CE2-BC22-6F54C56BDAA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52591-ECBC-4033-BA5B-5B4D91D4DF6A}" type="datetimeFigureOut">
              <a:rPr lang="es-ES" smtClean="0"/>
              <a:pPr/>
              <a:t>01/03/2013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3C57-230E-4CE2-BC22-6F54C56BDAA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52591-ECBC-4033-BA5B-5B4D91D4DF6A}" type="datetimeFigureOut">
              <a:rPr lang="es-ES" smtClean="0"/>
              <a:pPr/>
              <a:t>01/03/2013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3C57-230E-4CE2-BC22-6F54C56BDAA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52591-ECBC-4033-BA5B-5B4D91D4DF6A}" type="datetimeFigureOut">
              <a:rPr lang="es-ES" smtClean="0"/>
              <a:pPr/>
              <a:t>01/03/2013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3C57-230E-4CE2-BC22-6F54C56BDAA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52591-ECBC-4033-BA5B-5B4D91D4DF6A}" type="datetimeFigureOut">
              <a:rPr lang="es-ES" smtClean="0"/>
              <a:pPr/>
              <a:t>01/03/2013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3C57-230E-4CE2-BC22-6F54C56BDAA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52591-ECBC-4033-BA5B-5B4D91D4DF6A}" type="datetimeFigureOut">
              <a:rPr lang="es-ES" smtClean="0"/>
              <a:pPr/>
              <a:t>01/03/2013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3C57-230E-4CE2-BC22-6F54C56BDAA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52591-ECBC-4033-BA5B-5B4D91D4DF6A}" type="datetimeFigureOut">
              <a:rPr lang="es-ES" smtClean="0"/>
              <a:pPr/>
              <a:t>01/03/2013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3C57-230E-4CE2-BC22-6F54C56BDAA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52591-ECBC-4033-BA5B-5B4D91D4DF6A}" type="datetimeFigureOut">
              <a:rPr lang="es-ES" smtClean="0"/>
              <a:pPr/>
              <a:t>01/03/2013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3C57-230E-4CE2-BC22-6F54C56BDAA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52591-ECBC-4033-BA5B-5B4D91D4DF6A}" type="datetimeFigureOut">
              <a:rPr lang="es-ES" smtClean="0"/>
              <a:pPr/>
              <a:t>01/03/2013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3C57-230E-4CE2-BC22-6F54C56BDAA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52591-ECBC-4033-BA5B-5B4D91D4DF6A}" type="datetimeFigureOut">
              <a:rPr lang="es-ES" smtClean="0"/>
              <a:pPr/>
              <a:t>01/03/2013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53C57-230E-4CE2-BC22-6F54C56BDAA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14284" y="1285856"/>
          <a:ext cx="8643996" cy="5072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1700"/>
                <a:gridCol w="1214446"/>
                <a:gridCol w="1035852"/>
                <a:gridCol w="1964544"/>
                <a:gridCol w="1143008"/>
                <a:gridCol w="1214446"/>
              </a:tblGrid>
              <a:tr h="634013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AREA/DEPENDENCIA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ENTREGADO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SIN ENTREGAR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AREA/DEPENDENCIA</a:t>
                      </a:r>
                      <a:endParaRPr lang="es-E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ENTREGADO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SIN ENTREGAR</a:t>
                      </a:r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1. SUBDIRECCION</a:t>
                      </a:r>
                      <a:r>
                        <a:rPr lang="es-ES" sz="1400" baseline="0" dirty="0" smtClean="0"/>
                        <a:t> TECNICA DE METODOS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8. UPI LA 27 SUR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2. UPI</a:t>
                      </a:r>
                      <a:r>
                        <a:rPr lang="es-ES" sz="1400" baseline="0" dirty="0" smtClean="0"/>
                        <a:t> LA FAVORITA 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9. UPI</a:t>
                      </a:r>
                      <a:r>
                        <a:rPr lang="es-ES" sz="1400" baseline="0" dirty="0" smtClean="0"/>
                        <a:t> LA VEGA 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3. UPI LA RIOJA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10. UPI SAN FRANCISCO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4. UPI LA 32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11. UPI LA ARCADIA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5. UPI LUNA PARK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12. UPI L A FLORIDA</a:t>
                      </a:r>
                      <a:r>
                        <a:rPr lang="es-ES" sz="1400" baseline="0" dirty="0" smtClean="0"/>
                        <a:t> 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6. UPI LIBERIA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13. UPI</a:t>
                      </a:r>
                      <a:r>
                        <a:rPr lang="es-ES" sz="1400" baseline="0" dirty="0" smtClean="0"/>
                        <a:t> BOSA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7. UPI BELEN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14. UPI ARBORIZADORA ALTA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428596" y="357166"/>
            <a:ext cx="835824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REPORTE ENCUESTAS SCI 2012 – PROCESO MISIONAL</a:t>
            </a:r>
            <a:endParaRPr lang="es-ES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2571744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3143248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4500570"/>
            <a:ext cx="50006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5072074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5786454"/>
            <a:ext cx="50006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1928802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24" y="2571744"/>
            <a:ext cx="50006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24" y="3214686"/>
            <a:ext cx="50006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3786190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4429132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5072074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24" y="5786454"/>
            <a:ext cx="50006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3786190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1928802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214282" y="1142984"/>
          <a:ext cx="8643996" cy="5364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1700"/>
                <a:gridCol w="1214446"/>
                <a:gridCol w="1035852"/>
                <a:gridCol w="1964544"/>
                <a:gridCol w="1143008"/>
                <a:gridCol w="1214446"/>
              </a:tblGrid>
              <a:tr h="634013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solidFill>
                            <a:schemeClr val="bg1"/>
                          </a:solidFill>
                        </a:rPr>
                        <a:t>AREA/DEPENDENCIA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ENTREGADO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SIN ENTREGAR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AREA/DEPENDENCIA</a:t>
                      </a:r>
                      <a:endParaRPr lang="es-E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ENTREGADO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SIN ENTREGAR</a:t>
                      </a:r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15.</a:t>
                      </a:r>
                      <a:r>
                        <a:rPr lang="es-ES" sz="1400" baseline="0" dirty="0" smtClean="0"/>
                        <a:t> </a:t>
                      </a:r>
                      <a:r>
                        <a:rPr lang="es-ES" sz="1400" dirty="0" smtClean="0"/>
                        <a:t>UPI</a:t>
                      </a:r>
                      <a:r>
                        <a:rPr lang="es-ES" sz="1400" baseline="0" dirty="0" smtClean="0"/>
                        <a:t> PERDOMO MAYORES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22. COMPONENTE TERAPEUTICO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16.</a:t>
                      </a:r>
                      <a:r>
                        <a:rPr lang="es-ES" sz="1400" baseline="0" dirty="0" smtClean="0"/>
                        <a:t> </a:t>
                      </a:r>
                      <a:r>
                        <a:rPr lang="es-ES" sz="1400" dirty="0" smtClean="0"/>
                        <a:t>UPI PERDOMO KFW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23. COMPONENTE</a:t>
                      </a:r>
                      <a:r>
                        <a:rPr lang="es-ES" sz="1400" baseline="0" dirty="0" smtClean="0"/>
                        <a:t> EMPRENDIMIENTO Y EMPLEABILIDAD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17. UPI OASIS</a:t>
                      </a:r>
                      <a:r>
                        <a:rPr lang="es-ES" sz="1400" baseline="0" dirty="0" smtClean="0"/>
                        <a:t> I (CARLOS LARA)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24. COMPONENTE PEDAGOGICO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18. UPI OASIS II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25. COMPONENTE RECREODEPORTIVO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19.</a:t>
                      </a:r>
                      <a:r>
                        <a:rPr lang="es-ES" sz="1400" baseline="0" dirty="0" smtClean="0"/>
                        <a:t> </a:t>
                      </a:r>
                      <a:r>
                        <a:rPr lang="es-ES" sz="1400" dirty="0" smtClean="0"/>
                        <a:t>UPI SERVITA 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26. COMPONENTE CULTURA,</a:t>
                      </a:r>
                      <a:r>
                        <a:rPr lang="es-ES" sz="1400" baseline="0" dirty="0" smtClean="0"/>
                        <a:t> PARTICIP Y CONVIVENCIA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20. UPI SANTA LUCIA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27. COMPONENTE</a:t>
                      </a:r>
                      <a:r>
                        <a:rPr lang="es-ES" sz="1400" baseline="0" dirty="0" smtClean="0"/>
                        <a:t> SOCIOLEGAL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r>
                        <a:rPr lang="es-ES" sz="1400" dirty="0" smtClean="0"/>
                        <a:t>21. UPI</a:t>
                      </a:r>
                      <a:r>
                        <a:rPr lang="es-ES" sz="1400" baseline="0" dirty="0" smtClean="0"/>
                        <a:t> EL EDEN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28. COMPONENTE SALUD, ALIMENTACION Y NUTRICION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428596" y="357166"/>
            <a:ext cx="835824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REPORTE ENCUESTAS SCI 2012 – PROCESO MISIONAL</a:t>
            </a:r>
            <a:endParaRPr lang="es-ES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1785926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2500306"/>
            <a:ext cx="50006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3143248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3857628"/>
            <a:ext cx="50006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4429132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5072074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5857892"/>
            <a:ext cx="50006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24" y="1785926"/>
            <a:ext cx="50006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24" y="2500306"/>
            <a:ext cx="50006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24" y="3214686"/>
            <a:ext cx="50006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24" y="3857628"/>
            <a:ext cx="50006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24" y="4500570"/>
            <a:ext cx="50006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24" y="5143512"/>
            <a:ext cx="50006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24" y="5857892"/>
            <a:ext cx="50006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28596" y="357166"/>
            <a:ext cx="835824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REPORTE ENCUESTAS SCI 2012 – PROCESO MISIONAL</a:t>
            </a:r>
            <a:endParaRPr lang="es-ES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214282" y="1142984"/>
          <a:ext cx="8643996" cy="5072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1700"/>
                <a:gridCol w="1214446"/>
                <a:gridCol w="1035852"/>
                <a:gridCol w="1964544"/>
                <a:gridCol w="1143008"/>
                <a:gridCol w="1214446"/>
              </a:tblGrid>
              <a:tr h="634013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solidFill>
                            <a:schemeClr val="bg1"/>
                          </a:solidFill>
                        </a:rPr>
                        <a:t>AREA/DEPENDENCIA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ENTREGADO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SIN ENTREGAR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AREA/DEPENDENCIA</a:t>
                      </a:r>
                      <a:endParaRPr lang="es-E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ENTREGADO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SIN ENTREGAR</a:t>
                      </a:r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29. BUSQUEDA</a:t>
                      </a:r>
                      <a:r>
                        <a:rPr lang="es-ES" sz="1400" baseline="0" dirty="0" smtClean="0"/>
                        <a:t> AFECTIVA CALLE 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36. COMEDOR USME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30. BUSQUEDA</a:t>
                      </a:r>
                      <a:r>
                        <a:rPr lang="es-ES" sz="1400" baseline="0" dirty="0" smtClean="0"/>
                        <a:t> AFECTIVA TRAPECIOS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37. COMEDOR LA RIOJA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31. BUSQUEDA</a:t>
                      </a:r>
                      <a:r>
                        <a:rPr lang="es-ES" sz="1400" baseline="0" dirty="0" smtClean="0"/>
                        <a:t> AFECTIVA KFW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32. COMEDOR ARBORIZADORA</a:t>
                      </a:r>
                      <a:r>
                        <a:rPr lang="es-ES" sz="1400" baseline="0" dirty="0" smtClean="0"/>
                        <a:t> ALTA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33. COMEDOR PERDOMO 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34. COMEDOR SAN CRISTOBAL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35.</a:t>
                      </a:r>
                      <a:r>
                        <a:rPr lang="es-ES" sz="1400" baseline="0" dirty="0" smtClean="0"/>
                        <a:t> </a:t>
                      </a:r>
                      <a:r>
                        <a:rPr lang="es-ES" sz="1400" dirty="0" smtClean="0"/>
                        <a:t>COMEDOR BOSA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1785926"/>
            <a:ext cx="50006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2428868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3143248"/>
            <a:ext cx="50006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3786190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4429132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5072074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5643578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1785926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2428868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28596" y="357166"/>
            <a:ext cx="835824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REPORTE ENCUESTAS SCI 2012 – PROCESOS ESTRATEGICOS</a:t>
            </a:r>
            <a:endParaRPr lang="es-ES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785786" y="1500174"/>
          <a:ext cx="7572428" cy="2499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9757"/>
                <a:gridCol w="2127790"/>
                <a:gridCol w="1814881"/>
              </a:tblGrid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solidFill>
                            <a:schemeClr val="bg1"/>
                          </a:solidFill>
                        </a:rPr>
                        <a:t>AREA/DEPENDENCIA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ENTREGADO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SIN ENTREGAR</a:t>
                      </a:r>
                      <a:endParaRPr lang="es-ES" sz="1400" dirty="0"/>
                    </a:p>
                  </a:txBody>
                  <a:tcPr anchor="ctr"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38. PLANEACION, SEGUIMIENTO Y EVALUACION ESTRATEGICA Y OPERATIVA DE LA GESTION INSTITUCIONAL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39. MEJORAMIENTO</a:t>
                      </a:r>
                      <a:r>
                        <a:rPr lang="es-ES" sz="1400" baseline="0" dirty="0" smtClean="0"/>
                        <a:t> CONTINUO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40. COMUNICACIONES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143116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786058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" name="8 Tabla"/>
          <p:cNvGraphicFramePr>
            <a:graphicFrameLocks noGrp="1"/>
          </p:cNvGraphicFramePr>
          <p:nvPr/>
        </p:nvGraphicFramePr>
        <p:xfrm>
          <a:off x="714348" y="5214950"/>
          <a:ext cx="7572428" cy="1178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9757"/>
                <a:gridCol w="2127790"/>
                <a:gridCol w="1814881"/>
              </a:tblGrid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solidFill>
                            <a:schemeClr val="bg1"/>
                          </a:solidFill>
                        </a:rPr>
                        <a:t>AREA/DEPENDENCIA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ENTREGADO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SIN ENTREGAR</a:t>
                      </a:r>
                      <a:endParaRPr lang="es-ES" sz="1400" dirty="0"/>
                    </a:p>
                  </a:txBody>
                  <a:tcPr anchor="ctr"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41.</a:t>
                      </a:r>
                      <a:r>
                        <a:rPr lang="es-ES" sz="1400" baseline="0" dirty="0" smtClean="0"/>
                        <a:t> </a:t>
                      </a:r>
                      <a:r>
                        <a:rPr lang="es-ES" sz="1400" dirty="0" smtClean="0"/>
                        <a:t>AREA DE ATENCION</a:t>
                      </a:r>
                      <a:r>
                        <a:rPr lang="es-ES" sz="1400" baseline="0" dirty="0" smtClean="0"/>
                        <a:t> Y PARTICIPACION CIUDADANA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5786454"/>
            <a:ext cx="50006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10 Rectángulo"/>
          <p:cNvSpPr/>
          <p:nvPr/>
        </p:nvSpPr>
        <p:spPr>
          <a:xfrm>
            <a:off x="357158" y="4214818"/>
            <a:ext cx="835824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REPORTE ENCUESTA SCI 2012 – PROCESO DE APOYO ATRIBUIBLE A OFICINA DE PLANEACION</a:t>
            </a:r>
            <a:endParaRPr lang="es-ES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3429000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28596" y="357166"/>
            <a:ext cx="835824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REPORTE ENCUESTAS SCI 2012 – PROCESOS DE APOYO</a:t>
            </a:r>
            <a:endParaRPr lang="es-ES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214282" y="1142984"/>
          <a:ext cx="8643996" cy="53829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1700"/>
                <a:gridCol w="1214446"/>
                <a:gridCol w="1035852"/>
                <a:gridCol w="1964544"/>
                <a:gridCol w="1143008"/>
                <a:gridCol w="1214446"/>
              </a:tblGrid>
              <a:tr h="634013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solidFill>
                            <a:schemeClr val="bg1"/>
                          </a:solidFill>
                        </a:rPr>
                        <a:t>AREA/DEPENDENCIA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ENTREGADO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SIN ENTREGAR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AREA/DEPENDENCIA</a:t>
                      </a:r>
                      <a:endParaRPr lang="es-E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ENTREGADO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SIN ENTREGAR</a:t>
                      </a:r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42. SUBDIRECCION TECNICA</a:t>
                      </a:r>
                      <a:r>
                        <a:rPr lang="es-ES" sz="1400" baseline="0" dirty="0" smtClean="0"/>
                        <a:t> ADMINISTRATIVA Y FINANCIERA 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49. GESTION</a:t>
                      </a:r>
                      <a:r>
                        <a:rPr lang="es-ES" sz="1400" baseline="0" dirty="0" smtClean="0"/>
                        <a:t> AMBIENTAL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43. CONTROL INTERNO DISCIPLINARIO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50. SISTEMAS 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44.</a:t>
                      </a:r>
                      <a:r>
                        <a:rPr lang="es-ES" sz="1400" baseline="0" dirty="0" smtClean="0"/>
                        <a:t> </a:t>
                      </a:r>
                      <a:r>
                        <a:rPr lang="es-ES" sz="1400" dirty="0" smtClean="0"/>
                        <a:t>TESORERIA 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51. GESTION JURIDICA</a:t>
                      </a:r>
                      <a:r>
                        <a:rPr lang="es-ES" sz="1400" baseline="0" dirty="0" smtClean="0"/>
                        <a:t> 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45. CONTABILIDAD</a:t>
                      </a:r>
                      <a:r>
                        <a:rPr lang="es-ES" sz="1400" baseline="0" dirty="0" smtClean="0"/>
                        <a:t> 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52. GESTION</a:t>
                      </a:r>
                      <a:r>
                        <a:rPr lang="es-ES" sz="1400" baseline="0" dirty="0" smtClean="0"/>
                        <a:t> CONTRACTUAL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46. PRESUPUESTO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53. GESTION</a:t>
                      </a:r>
                      <a:r>
                        <a:rPr lang="es-ES" sz="1400" baseline="0" dirty="0" smtClean="0"/>
                        <a:t> DESARROLLO HUMANO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47. ADMINISTRACION DOCUMENTAL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634013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48. ALMACEN E</a:t>
                      </a:r>
                      <a:r>
                        <a:rPr lang="es-ES" sz="1400" baseline="0" dirty="0" smtClean="0"/>
                        <a:t> INVENTARIOS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1857364"/>
            <a:ext cx="50006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2714620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3357562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4000504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4643446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5286388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5857892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2071678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2643182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3929066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3286124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4572008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28596" y="357166"/>
            <a:ext cx="835824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REPORTE ENCUESTAS SCI 2012 – PROYECTOS DE INVERSION</a:t>
            </a:r>
            <a:endParaRPr lang="es-ES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785786" y="2714620"/>
          <a:ext cx="7572428" cy="1768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9757"/>
                <a:gridCol w="2127790"/>
                <a:gridCol w="1814881"/>
              </a:tblGrid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solidFill>
                            <a:schemeClr val="bg1"/>
                          </a:solidFill>
                        </a:rPr>
                        <a:t>AREA/DEPENDENCIA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ENTREGADO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SIN ENTREGAR</a:t>
                      </a:r>
                      <a:endParaRPr lang="es-ES" sz="1400" dirty="0"/>
                    </a:p>
                  </a:txBody>
                  <a:tcPr anchor="ctr"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54. PROYECTO 722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55. PROYECTO</a:t>
                      </a:r>
                      <a:r>
                        <a:rPr lang="es-ES" sz="1400" baseline="0" dirty="0" smtClean="0"/>
                        <a:t> 198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3857628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3286124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28596" y="357166"/>
            <a:ext cx="835824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REPORTE ENCUESTAS SCI 2012 – PROYECTOS DE INVERSION</a:t>
            </a:r>
            <a:endParaRPr lang="es-ES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714348" y="2071678"/>
          <a:ext cx="7572428" cy="2499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9757"/>
                <a:gridCol w="2127790"/>
                <a:gridCol w="1814881"/>
              </a:tblGrid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solidFill>
                            <a:schemeClr val="bg1"/>
                          </a:solidFill>
                        </a:rPr>
                        <a:t>AREA/DEPENDENCIA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ENTREGADO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SIN ENTREGAR</a:t>
                      </a:r>
                      <a:endParaRPr lang="es-ES" sz="1400" dirty="0"/>
                    </a:p>
                  </a:txBody>
                  <a:tcPr anchor="ctr"/>
                </a:tc>
              </a:tr>
              <a:tr h="5893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56. PROYECTO 640</a:t>
                      </a:r>
                    </a:p>
                    <a:p>
                      <a:pPr algn="ctr"/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57. PROYECTO</a:t>
                      </a:r>
                      <a:r>
                        <a:rPr lang="es-ES" sz="1400" baseline="0" dirty="0" smtClean="0"/>
                        <a:t> 4006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58. PROYECTO 7243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2714620"/>
            <a:ext cx="50006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3357562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4000504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28596" y="357166"/>
            <a:ext cx="835824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REPORTE ENCUESTAS SCI 2012 – PROYECTOS DE INVERSION</a:t>
            </a:r>
            <a:endParaRPr lang="es-ES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714348" y="3000372"/>
          <a:ext cx="7572428" cy="1178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9757"/>
                <a:gridCol w="2127790"/>
                <a:gridCol w="1814881"/>
              </a:tblGrid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>
                          <a:solidFill>
                            <a:schemeClr val="bg1"/>
                          </a:solidFill>
                        </a:rPr>
                        <a:t>AREA/DEPENDENCIA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ENTREGADO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SIN ENTREGAR</a:t>
                      </a:r>
                      <a:endParaRPr lang="es-ES" sz="1400" dirty="0"/>
                    </a:p>
                  </a:txBody>
                  <a:tcPr anchor="ctr"/>
                </a:tc>
              </a:tr>
              <a:tr h="589364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59. PROYECTO</a:t>
                      </a:r>
                      <a:r>
                        <a:rPr lang="es-ES" sz="1400" baseline="0" dirty="0" smtClean="0"/>
                        <a:t> 724 </a:t>
                      </a:r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3571876"/>
            <a:ext cx="5000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416</Words>
  <Application>Microsoft Office PowerPoint</Application>
  <PresentationFormat>Presentación en pantalla (4:3)</PresentationFormat>
  <Paragraphs>108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JohannaG</dc:creator>
  <cp:lastModifiedBy>JohannaG</cp:lastModifiedBy>
  <cp:revision>21</cp:revision>
  <dcterms:created xsi:type="dcterms:W3CDTF">2012-12-21T21:51:48Z</dcterms:created>
  <dcterms:modified xsi:type="dcterms:W3CDTF">2013-03-01T16:08:10Z</dcterms:modified>
</cp:coreProperties>
</file>