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notesSlides/notesSlide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handoutMasterIdLst>
    <p:handoutMasterId r:id="rId29"/>
  </p:handoutMasterIdLst>
  <p:sldIdLst>
    <p:sldId id="289" r:id="rId2"/>
    <p:sldId id="286" r:id="rId3"/>
    <p:sldId id="291" r:id="rId4"/>
    <p:sldId id="292" r:id="rId5"/>
    <p:sldId id="293" r:id="rId6"/>
    <p:sldId id="313" r:id="rId7"/>
    <p:sldId id="305" r:id="rId8"/>
    <p:sldId id="287" r:id="rId9"/>
    <p:sldId id="306" r:id="rId10"/>
    <p:sldId id="304" r:id="rId11"/>
    <p:sldId id="294" r:id="rId12"/>
    <p:sldId id="295" r:id="rId13"/>
    <p:sldId id="296" r:id="rId14"/>
    <p:sldId id="297" r:id="rId15"/>
    <p:sldId id="298" r:id="rId16"/>
    <p:sldId id="299" r:id="rId17"/>
    <p:sldId id="300" r:id="rId18"/>
    <p:sldId id="301" r:id="rId19"/>
    <p:sldId id="318" r:id="rId20"/>
    <p:sldId id="314" r:id="rId21"/>
    <p:sldId id="316" r:id="rId22"/>
    <p:sldId id="315" r:id="rId23"/>
    <p:sldId id="317" r:id="rId24"/>
    <p:sldId id="288" r:id="rId25"/>
    <p:sldId id="302" r:id="rId26"/>
    <p:sldId id="29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580000"/>
    <a:srgbClr val="B3A2C6"/>
    <a:srgbClr val="570140"/>
    <a:srgbClr val="A3C5C6"/>
    <a:srgbClr val="213315"/>
    <a:srgbClr val="55FFFF"/>
    <a:srgbClr val="00FF00"/>
    <a:srgbClr val="FFFFFF"/>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60" autoAdjust="0"/>
    <p:restoredTop sz="94660"/>
  </p:normalViewPr>
  <p:slideViewPr>
    <p:cSldViewPr snapToGrid="0">
      <p:cViewPr varScale="1">
        <p:scale>
          <a:sx n="74" d="100"/>
          <a:sy n="74" d="100"/>
        </p:scale>
        <p:origin x="-64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quipo%202\Desktop\Consolidado%20respuestas%20por%20componentes%20ENCUESTA.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equipo%202\Desktop\Consolidado%20respuestas%20por%20componentes%20ENCUESTA.xlsx" TargetMode="Externa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oleObject" Target="file:///C:\Users\ADMIN\Documents\IDIPRON\Encuesta\An&#225;lisis%20e%20informe\Consolidado%20respuestas%20por%20componentes%20ENCUES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DMIN\Documents\IDIPRON\Encuesta\An&#225;lisis%20e%20informe\Consolidado%20respuestas%20por%20componentes%20ENCUES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sz="1200" dirty="0"/>
              <a:t>COMPONENTE</a:t>
            </a:r>
            <a:r>
              <a:rPr lang="es-CO" sz="1200" baseline="0" dirty="0"/>
              <a:t> ACTIVIDADES DE CONTROL</a:t>
            </a:r>
            <a:endParaRPr lang="es-CO" sz="1200" dirty="0"/>
          </a:p>
        </c:rich>
      </c:tx>
      <c:layout>
        <c:manualLayout>
          <c:xMode val="edge"/>
          <c:yMode val="edge"/>
          <c:x val="0.20059655060815476"/>
          <c:y val="8.4672013785937854E-3"/>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
              <c:idx val="0"/>
              <c:layout>
                <c:manualLayout>
                  <c:x val="-5.4595581802274716E-2"/>
                  <c:y val="8.7653105861767271E-3"/>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4C3E-4B98-BF78-F77C0A48A9B2}"/>
                </c:ext>
              </c:extLst>
            </c:dLbl>
            <c:dLbl>
              <c:idx val="1"/>
              <c:layout>
                <c:manualLayout>
                  <c:x val="-1.4127843394575679E-2"/>
                  <c:y val="4.4546515018955966E-4"/>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4C3E-4B98-BF78-F77C0A48A9B2}"/>
                </c:ext>
              </c:extLst>
            </c:dLbl>
            <c:dLbl>
              <c:idx val="2"/>
              <c:layout>
                <c:manualLayout>
                  <c:x val="2.1538713910761154E-3"/>
                  <c:y val="2.0432341790609508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4C3E-4B98-BF78-F77C0A48A9B2}"/>
                </c:ext>
              </c:extLst>
            </c:dLbl>
            <c:dLbl>
              <c:idx val="3"/>
              <c:layout>
                <c:manualLayout>
                  <c:x val="-3.3927821522309713E-2"/>
                  <c:y val="4.6853674540682413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4C3E-4B98-BF78-F77C0A48A9B2}"/>
                </c:ext>
              </c:extLst>
            </c:dLbl>
            <c:dLbl>
              <c:idx val="4"/>
              <c:layout>
                <c:manualLayout>
                  <c:x val="4.4773403324584425E-2"/>
                  <c:y val="-0.20512284922717994"/>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4C3E-4B98-BF78-F77C0A48A9B2}"/>
                </c:ext>
              </c:extLst>
            </c:dLbl>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'componente act de control'!$A$42:$A$46</c:f>
              <c:strCache>
                <c:ptCount val="5"/>
                <c:pt idx="0">
                  <c:v>No sabe </c:v>
                </c:pt>
                <c:pt idx="1">
                  <c:v>No cumple</c:v>
                </c:pt>
                <c:pt idx="2">
                  <c:v>Se cumple insatisfactoriamente</c:v>
                </c:pt>
                <c:pt idx="3">
                  <c:v>Se cumple aceptablemente</c:v>
                </c:pt>
                <c:pt idx="4">
                  <c:v>Cumple plenamente</c:v>
                </c:pt>
              </c:strCache>
            </c:strRef>
          </c:cat>
          <c:val>
            <c:numRef>
              <c:f>'componente act de control'!$B$42:$B$46</c:f>
              <c:numCache>
                <c:formatCode>0%</c:formatCode>
                <c:ptCount val="5"/>
                <c:pt idx="0">
                  <c:v>0.09</c:v>
                </c:pt>
                <c:pt idx="1">
                  <c:v>0.02</c:v>
                </c:pt>
                <c:pt idx="2">
                  <c:v>7.0000000000000007E-2</c:v>
                </c:pt>
                <c:pt idx="3">
                  <c:v>0.31</c:v>
                </c:pt>
                <c:pt idx="4">
                  <c:v>0.51</c:v>
                </c:pt>
              </c:numCache>
            </c:numRef>
          </c:val>
          <c:extLst xmlns:c16r2="http://schemas.microsoft.com/office/drawing/2015/06/chart">
            <c:ext xmlns:c16="http://schemas.microsoft.com/office/drawing/2014/chart" uri="{C3380CC4-5D6E-409C-BE32-E72D297353CC}">
              <c16:uniqueId val="{00000005-4C3E-4B98-BF78-F77C0A48A9B2}"/>
            </c:ext>
          </c:extLst>
        </c:ser>
        <c:dLbls>
          <c:showLegendKey val="0"/>
          <c:showVal val="0"/>
          <c:showCatName val="0"/>
          <c:showSerName val="0"/>
          <c:showPercent val="1"/>
          <c:showBubbleSize val="0"/>
          <c:showLeaderLines val="1"/>
        </c:dLbls>
      </c:pie3DChart>
    </c:plotArea>
    <c:legend>
      <c:legendPos val="r"/>
      <c:layout>
        <c:manualLayout>
          <c:xMode val="edge"/>
          <c:yMode val="edge"/>
          <c:x val="0.65815661877315501"/>
          <c:y val="0.18887899231663005"/>
          <c:w val="0.32454942666682401"/>
          <c:h val="0.73795254987410119"/>
        </c:manualLayout>
      </c:layout>
      <c:overlay val="0"/>
    </c:legend>
    <c:plotVisOnly val="1"/>
    <c:dispBlanksAs val="gap"/>
    <c:showDLblsOverMax val="0"/>
  </c:chart>
  <c:spPr>
    <a:ln w="15875">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s-CO" sz="1200">
                <a:latin typeface="Calibri" panose="020F0502020204030204" pitchFamily="34" charset="0"/>
              </a:rPr>
              <a:t>VALORACIÓN COMPONENTE ACTIVIDADES</a:t>
            </a:r>
            <a:r>
              <a:rPr lang="es-CO" sz="1200" baseline="0">
                <a:latin typeface="Calibri" panose="020F0502020204030204" pitchFamily="34" charset="0"/>
              </a:rPr>
              <a:t> DE CONTROL</a:t>
            </a:r>
            <a:endParaRPr lang="es-CO" sz="1200">
              <a:latin typeface="Calibri" panose="020F0502020204030204" pitchFamily="34" charset="0"/>
            </a:endParaRPr>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
              <c:idx val="0"/>
              <c:layout>
                <c:manualLayout>
                  <c:x val="-5.8832895888013999E-2"/>
                  <c:y val="8.899897929425489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D534-429B-B1A6-2FF37C5EC21C}"/>
                </c:ext>
              </c:extLst>
            </c:dLbl>
            <c:dLbl>
              <c:idx val="1"/>
              <c:layout>
                <c:manualLayout>
                  <c:x val="-5.8619203849518811E-2"/>
                  <c:y val="3.9508603091280257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D534-429B-B1A6-2FF37C5EC21C}"/>
                </c:ext>
              </c:extLst>
            </c:dLbl>
            <c:dLbl>
              <c:idx val="2"/>
              <c:layout>
                <c:manualLayout>
                  <c:x val="-0.16540398075240595"/>
                  <c:y val="-0.15598571011956838"/>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D534-429B-B1A6-2FF37C5EC21C}"/>
                </c:ext>
              </c:extLst>
            </c:dLbl>
            <c:dLbl>
              <c:idx val="3"/>
              <c:layout>
                <c:manualLayout>
                  <c:x val="0.20180511811023621"/>
                  <c:y val="-9.2070574511519399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D534-429B-B1A6-2FF37C5EC21C}"/>
                </c:ext>
              </c:extLst>
            </c:dLbl>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'componente act de control'!$B$58:$B$61</c:f>
              <c:strCache>
                <c:ptCount val="4"/>
                <c:pt idx="0">
                  <c:v>Inadecuado</c:v>
                </c:pt>
                <c:pt idx="1">
                  <c:v>Deficiente</c:v>
                </c:pt>
                <c:pt idx="2">
                  <c:v>Satisfactorio</c:v>
                </c:pt>
                <c:pt idx="3">
                  <c:v>Adecuado</c:v>
                </c:pt>
              </c:strCache>
            </c:strRef>
          </c:cat>
          <c:val>
            <c:numRef>
              <c:f>'componente act de control'!$C$58:$C$61</c:f>
              <c:numCache>
                <c:formatCode>0%</c:formatCode>
                <c:ptCount val="4"/>
                <c:pt idx="0">
                  <c:v>0.11</c:v>
                </c:pt>
                <c:pt idx="1">
                  <c:v>7.0000000000000007E-2</c:v>
                </c:pt>
                <c:pt idx="2">
                  <c:v>0.31</c:v>
                </c:pt>
                <c:pt idx="3">
                  <c:v>0.51</c:v>
                </c:pt>
              </c:numCache>
            </c:numRef>
          </c:val>
          <c:extLst xmlns:c16r2="http://schemas.microsoft.com/office/drawing/2015/06/chart">
            <c:ext xmlns:c16="http://schemas.microsoft.com/office/drawing/2014/chart" uri="{C3380CC4-5D6E-409C-BE32-E72D297353CC}">
              <c16:uniqueId val="{00000004-D534-429B-B1A6-2FF37C5EC21C}"/>
            </c:ext>
          </c:extLst>
        </c:ser>
        <c:dLbls>
          <c:showLegendKey val="0"/>
          <c:showVal val="0"/>
          <c:showCatName val="0"/>
          <c:showSerName val="0"/>
          <c:showPercent val="1"/>
          <c:showBubbleSize val="0"/>
          <c:showLeaderLines val="1"/>
        </c:dLbls>
      </c:pie3DChart>
    </c:plotArea>
    <c:legend>
      <c:legendPos val="r"/>
      <c:layout/>
      <c:overlay val="0"/>
    </c:legend>
    <c:plotVisOnly val="1"/>
    <c:dispBlanksAs val="gap"/>
    <c:showDLblsOverMax val="0"/>
  </c:chart>
  <c:spPr>
    <a:ln w="15875">
      <a:solidFill>
        <a:sysClr val="windowText" lastClr="000000"/>
      </a:solid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200"/>
              <a:t>COMPONENTE</a:t>
            </a:r>
            <a:r>
              <a:rPr lang="en-US" sz="1200" baseline="0"/>
              <a:t> INFORMACIÓN Y COMUNICACIÓN</a:t>
            </a:r>
            <a:endParaRPr lang="en-US" sz="1200"/>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'componente inf y comunicación '!$B$28</c:f>
              <c:strCache>
                <c:ptCount val="1"/>
                <c:pt idx="0">
                  <c:v>PORCENTAJE</c:v>
                </c:pt>
              </c:strCache>
            </c:strRef>
          </c:tx>
          <c:dLbls>
            <c:dLbl>
              <c:idx val="0"/>
              <c:layout>
                <c:manualLayout>
                  <c:x val="-5.107108486439195E-2"/>
                  <c:y val="-8.2239720034995624E-4"/>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B247-4146-BF35-0CDDF932D683}"/>
                </c:ext>
              </c:extLst>
            </c:dLbl>
            <c:dLbl>
              <c:idx val="1"/>
              <c:layout>
                <c:manualLayout>
                  <c:x val="-3.2151443293220852E-2"/>
                  <c:y val="-1.1043010715412376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B247-4146-BF35-0CDDF932D683}"/>
                </c:ext>
              </c:extLst>
            </c:dLbl>
            <c:dLbl>
              <c:idx val="2"/>
              <c:layout>
                <c:manualLayout>
                  <c:x val="-1.2474300087489064E-2"/>
                  <c:y val="1.505540974044911E-3"/>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B247-4146-BF35-0CDDF932D683}"/>
                </c:ext>
              </c:extLst>
            </c:dLbl>
            <c:dLbl>
              <c:idx val="3"/>
              <c:layout>
                <c:manualLayout>
                  <c:x val="-3.8723625993381285E-2"/>
                  <c:y val="0.1303689727972045"/>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B247-4146-BF35-0CDDF932D683}"/>
                </c:ext>
              </c:extLst>
            </c:dLbl>
            <c:dLbl>
              <c:idx val="4"/>
              <c:layout>
                <c:manualLayout>
                  <c:x val="4.9415491664288783E-2"/>
                  <c:y val="-0.269287568942984"/>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B247-4146-BF35-0CDDF932D683}"/>
                </c:ext>
              </c:extLst>
            </c:dLbl>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extLst>
          </c:dLbls>
          <c:cat>
            <c:strRef>
              <c:f>'componente inf y comunicación '!$A$29:$A$33</c:f>
              <c:strCache>
                <c:ptCount val="5"/>
                <c:pt idx="0">
                  <c:v>No sabe </c:v>
                </c:pt>
                <c:pt idx="1">
                  <c:v>No cumple</c:v>
                </c:pt>
                <c:pt idx="2">
                  <c:v>Se cumple insatisfactoriamente</c:v>
                </c:pt>
                <c:pt idx="3">
                  <c:v>Se cumple aceptablemente</c:v>
                </c:pt>
                <c:pt idx="4">
                  <c:v>Cumple plenamente</c:v>
                </c:pt>
              </c:strCache>
            </c:strRef>
          </c:cat>
          <c:val>
            <c:numRef>
              <c:f>'componente inf y comunicación '!$B$29:$B$33</c:f>
              <c:numCache>
                <c:formatCode>0%</c:formatCode>
                <c:ptCount val="5"/>
                <c:pt idx="0">
                  <c:v>0.08</c:v>
                </c:pt>
                <c:pt idx="1">
                  <c:v>0.02</c:v>
                </c:pt>
                <c:pt idx="2">
                  <c:v>0.04</c:v>
                </c:pt>
                <c:pt idx="3">
                  <c:v>0.28999999999999998</c:v>
                </c:pt>
                <c:pt idx="4">
                  <c:v>0.56999999999999995</c:v>
                </c:pt>
              </c:numCache>
            </c:numRef>
          </c:val>
          <c:extLst xmlns:c16r2="http://schemas.microsoft.com/office/drawing/2015/06/chart">
            <c:ext xmlns:c16="http://schemas.microsoft.com/office/drawing/2014/chart" uri="{C3380CC4-5D6E-409C-BE32-E72D297353CC}">
              <c16:uniqueId val="{00000005-B247-4146-BF35-0CDDF932D683}"/>
            </c:ext>
          </c:extLst>
        </c:ser>
        <c:dLbls>
          <c:showLegendKey val="0"/>
          <c:showVal val="0"/>
          <c:showCatName val="0"/>
          <c:showSerName val="0"/>
          <c:showPercent val="1"/>
          <c:showBubbleSize val="0"/>
          <c:showLeaderLines val="1"/>
        </c:dLbls>
      </c:pie3DChart>
    </c:plotArea>
    <c:legend>
      <c:legendPos val="r"/>
      <c:layout>
        <c:manualLayout>
          <c:xMode val="edge"/>
          <c:yMode val="edge"/>
          <c:x val="0.63807641591735709"/>
          <c:y val="0.18329517130446538"/>
          <c:w val="0.33195947262690301"/>
          <c:h val="0.78245968701890267"/>
        </c:manualLayout>
      </c:layout>
      <c:overlay val="0"/>
    </c:legend>
    <c:plotVisOnly val="1"/>
    <c:dispBlanksAs val="gap"/>
    <c:showDLblsOverMax val="0"/>
  </c:chart>
  <c:spPr>
    <a:ln w="15875">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s-CO" sz="1200"/>
              <a:t>VALORACIÓN</a:t>
            </a:r>
            <a:r>
              <a:rPr lang="es-CO" sz="1200" baseline="0"/>
              <a:t> COMPONENTE INFORMACIÓN Y COMUNICACIÓN</a:t>
            </a:r>
            <a:endParaRPr lang="es-CO" sz="1200"/>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
              <c:idx val="1"/>
              <c:layout>
                <c:manualLayout>
                  <c:x val="-6.2670603674540679E-2"/>
                  <c:y val="4.0741469816272968E-2"/>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C38F-466B-A2EA-2846529F7218}"/>
                </c:ext>
              </c:extLst>
            </c:dLbl>
            <c:dLbl>
              <c:idx val="3"/>
              <c:layout>
                <c:manualLayout>
                  <c:x val="0.12473512685914261"/>
                  <c:y val="-0.13048920968212308"/>
                </c:manualLayout>
              </c:layou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C38F-466B-A2EA-2846529F7218}"/>
                </c:ext>
              </c:extLst>
            </c:dLbl>
            <c:spPr>
              <a:noFill/>
              <a:ln>
                <a:noFill/>
              </a:ln>
              <a:effectLst/>
            </c:sp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'componente inf y comunicación '!$B$40:$B$43</c:f>
              <c:strCache>
                <c:ptCount val="4"/>
                <c:pt idx="0">
                  <c:v>Inadecuado</c:v>
                </c:pt>
                <c:pt idx="1">
                  <c:v>Deficiente</c:v>
                </c:pt>
                <c:pt idx="2">
                  <c:v>Satisfactorio</c:v>
                </c:pt>
                <c:pt idx="3">
                  <c:v>Adecuado</c:v>
                </c:pt>
              </c:strCache>
            </c:strRef>
          </c:cat>
          <c:val>
            <c:numRef>
              <c:f>'componente inf y comunicación '!$C$40:$C$43</c:f>
              <c:numCache>
                <c:formatCode>0%</c:formatCode>
                <c:ptCount val="4"/>
                <c:pt idx="0">
                  <c:v>0.1</c:v>
                </c:pt>
                <c:pt idx="1">
                  <c:v>0.04</c:v>
                </c:pt>
                <c:pt idx="2">
                  <c:v>0.28999999999999998</c:v>
                </c:pt>
                <c:pt idx="3">
                  <c:v>0.56999999999999995</c:v>
                </c:pt>
              </c:numCache>
            </c:numRef>
          </c:val>
          <c:extLst xmlns:c16r2="http://schemas.microsoft.com/office/drawing/2015/06/chart">
            <c:ext xmlns:c16="http://schemas.microsoft.com/office/drawing/2014/chart" uri="{C3380CC4-5D6E-409C-BE32-E72D297353CC}">
              <c16:uniqueId val="{00000002-C38F-466B-A2EA-2846529F7218}"/>
            </c:ext>
          </c:extLst>
        </c:ser>
        <c:dLbls>
          <c:showLegendKey val="0"/>
          <c:showVal val="0"/>
          <c:showCatName val="0"/>
          <c:showSerName val="0"/>
          <c:showPercent val="1"/>
          <c:showBubbleSize val="0"/>
          <c:showLeaderLines val="1"/>
        </c:dLbls>
      </c:pie3DChart>
    </c:plotArea>
    <c:legend>
      <c:legendPos val="r"/>
      <c:layout/>
      <c:overlay val="0"/>
    </c:legend>
    <c:plotVisOnly val="1"/>
    <c:dispBlanksAs val="gap"/>
    <c:showDLblsOverMax val="0"/>
  </c:chart>
  <c:spPr>
    <a:ln w="15875">
      <a:solidFill>
        <a:sysClr val="windowText" lastClr="000000"/>
      </a:solid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sz="1200">
                <a:solidFill>
                  <a:schemeClr val="tx1"/>
                </a:solidFill>
              </a:rPr>
              <a:t>COMPONENTE</a:t>
            </a:r>
            <a:r>
              <a:rPr lang="en-US" sz="1200" baseline="0">
                <a:solidFill>
                  <a:schemeClr val="tx1"/>
                </a:solidFill>
              </a:rPr>
              <a:t> ACTIVIDADES DE MONITOREO</a:t>
            </a:r>
            <a:endParaRPr lang="en-US" sz="1200">
              <a:solidFill>
                <a:schemeClr val="tx1"/>
              </a:solidFill>
            </a:endParaRPr>
          </a:p>
        </c:rich>
      </c:tx>
      <c:layout/>
      <c:overlay val="0"/>
      <c:spPr>
        <a:noFill/>
        <a:ln>
          <a:noFill/>
        </a:ln>
        <a:effectLst/>
      </c:spPr>
    </c:title>
    <c:autoTitleDeleted val="0"/>
    <c:view3D>
      <c:rotX val="5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5"/>
          <c:dPt>
            <c:idx val="0"/>
            <c:bubble3D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0744-4D2B-84D9-214011EAB210}"/>
              </c:ext>
            </c:extLst>
          </c:dPt>
          <c:dPt>
            <c:idx val="1"/>
            <c:bubble3D val="0"/>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0744-4D2B-84D9-214011EAB210}"/>
              </c:ext>
            </c:extLst>
          </c:dPt>
          <c:dPt>
            <c:idx val="2"/>
            <c:bubble3D val="0"/>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0744-4D2B-84D9-214011EAB210}"/>
              </c:ext>
            </c:extLst>
          </c:dPt>
          <c:dPt>
            <c:idx val="3"/>
            <c:bubble3D val="0"/>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0744-4D2B-84D9-214011EAB210}"/>
              </c:ext>
            </c:extLst>
          </c:dPt>
          <c:dPt>
            <c:idx val="4"/>
            <c:bubble3D val="0"/>
            <c:spPr>
              <a:solidFill>
                <a:schemeClr val="accent5"/>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9-0744-4D2B-84D9-214011EAB210}"/>
              </c:ext>
            </c:extLst>
          </c:dPt>
          <c:dLbls>
            <c:dLbl>
              <c:idx val="0"/>
              <c:layout>
                <c:manualLayout>
                  <c:x val="-2.7025371828521437E-3"/>
                  <c:y val="1.1289005540974024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0744-4D2B-84D9-214011EAB210}"/>
                </c:ext>
              </c:extLst>
            </c:dLbl>
            <c:dLbl>
              <c:idx val="1"/>
              <c:layout>
                <c:manualLayout>
                  <c:x val="-1.4900918635170604E-2"/>
                  <c:y val="-1.1523403324584472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solidFill>
                        <a:latin typeface="+mn-lt"/>
                        <a:ea typeface="+mn-ea"/>
                        <a:cs typeface="+mn-cs"/>
                      </a:defRPr>
                    </a:pPr>
                    <a:fld id="{ABDD5AEE-F179-4C3C-BF18-74990999AC99}" type="PERCENTAGE">
                      <a:rPr lang="en-US" b="0" i="0" baseline="0"/>
                      <a:pPr>
                        <a:defRPr sz="1000" b="0" i="0" u="none" strike="noStrike" kern="1200" baseline="0">
                          <a:solidFill>
                            <a:schemeClr val="tx1"/>
                          </a:solidFill>
                          <a:latin typeface="+mn-lt"/>
                          <a:ea typeface="+mn-ea"/>
                          <a:cs typeface="+mn-cs"/>
                        </a:defRPr>
                      </a:pPr>
                      <a:t>[PORCENTAJE]</a:t>
                    </a:fld>
                    <a:endParaRPr lang="en-US"/>
                  </a:p>
                </c:rich>
              </c:tx>
              <c:spPr>
                <a:noFill/>
                <a:ln>
                  <a:noFill/>
                </a:ln>
                <a:effectLst>
                  <a:outerShdw blurRad="50800" dist="38100" dir="2700000" algn="tl" rotWithShape="0">
                    <a:prstClr val="black">
                      <a:alpha val="40000"/>
                    </a:prstClr>
                  </a:outerShdw>
                </a:effectLst>
              </c:spPr>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manualLayout>
                      <c:w val="5.6805555555555554E-2"/>
                      <c:h val="4.3981481481481483E-2"/>
                    </c:manualLayout>
                  </c15:layout>
                  <c15:dlblFieldTable/>
                  <c15:showDataLabelsRange val="0"/>
                </c:ext>
                <c:ext xmlns:c16="http://schemas.microsoft.com/office/drawing/2014/chart" uri="{C3380CC4-5D6E-409C-BE32-E72D297353CC}">
                  <c16:uniqueId val="{00000003-0744-4D2B-84D9-214011EAB210}"/>
                </c:ext>
              </c:extLst>
            </c:dLbl>
            <c:dLbl>
              <c:idx val="2"/>
              <c:layout>
                <c:manualLayout>
                  <c:x val="-1.1298775153105862E-2"/>
                  <c:y val="5.843904928550598E-3"/>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0744-4D2B-84D9-214011EAB210}"/>
                </c:ext>
              </c:extLst>
            </c:dLbl>
            <c:dLbl>
              <c:idx val="3"/>
              <c:layout>
                <c:manualLayout>
                  <c:x val="3.5631671041119861E-2"/>
                  <c:y val="-0.10460447652376778"/>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0744-4D2B-84D9-214011EAB210}"/>
                </c:ext>
              </c:extLst>
            </c:dLbl>
            <c:dLbl>
              <c:idx val="4"/>
              <c:layout>
                <c:manualLayout>
                  <c:x val="3.3142825896762901E-2"/>
                  <c:y val="-0.15081219014289882"/>
                </c:manualLayout>
              </c:layout>
              <c:tx>
                <c:rich>
                  <a:bodyPr/>
                  <a:lstStyle/>
                  <a:p>
                    <a:r>
                      <a:rPr lang="en-US">
                        <a:solidFill>
                          <a:schemeClr val="tx1"/>
                        </a:solidFill>
                      </a:rPr>
                      <a:t>48%</a:t>
                    </a:r>
                  </a:p>
                </c:rich>
              </c:tx>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9-0744-4D2B-84D9-214011EAB210}"/>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'componente act de monitoreo'!$A$31:$A$35</c:f>
              <c:strCache>
                <c:ptCount val="5"/>
                <c:pt idx="0">
                  <c:v>No sabe </c:v>
                </c:pt>
                <c:pt idx="1">
                  <c:v>No cumple</c:v>
                </c:pt>
                <c:pt idx="2">
                  <c:v>Se cumple insatisfactoriamente</c:v>
                </c:pt>
                <c:pt idx="3">
                  <c:v>Se cumple aceptablemente</c:v>
                </c:pt>
                <c:pt idx="4">
                  <c:v>Cumple plenamente</c:v>
                </c:pt>
              </c:strCache>
            </c:strRef>
          </c:cat>
          <c:val>
            <c:numRef>
              <c:f>'componente act de monitoreo'!$B$31:$B$35</c:f>
              <c:numCache>
                <c:formatCode>0%</c:formatCode>
                <c:ptCount val="5"/>
                <c:pt idx="0">
                  <c:v>0.18</c:v>
                </c:pt>
                <c:pt idx="1">
                  <c:v>0.03</c:v>
                </c:pt>
                <c:pt idx="2">
                  <c:v>0.05</c:v>
                </c:pt>
                <c:pt idx="3">
                  <c:v>0.27</c:v>
                </c:pt>
                <c:pt idx="4">
                  <c:v>0.48</c:v>
                </c:pt>
              </c:numCache>
            </c:numRef>
          </c:val>
          <c:extLst xmlns:c16r2="http://schemas.microsoft.com/office/drawing/2015/06/chart">
            <c:ext xmlns:c16="http://schemas.microsoft.com/office/drawing/2014/chart" uri="{C3380CC4-5D6E-409C-BE32-E72D297353CC}">
              <c16:uniqueId val="{0000000A-0744-4D2B-84D9-214011EAB210}"/>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200">
                <a:solidFill>
                  <a:schemeClr val="tx1"/>
                </a:solidFill>
              </a:rPr>
              <a:t>VALORACIÓN</a:t>
            </a:r>
            <a:r>
              <a:rPr lang="en-US" sz="1200" baseline="0">
                <a:solidFill>
                  <a:schemeClr val="tx1"/>
                </a:solidFill>
              </a:rPr>
              <a:t> ACTIVIDADES DE MONITOREO</a:t>
            </a:r>
            <a:endParaRPr lang="en-US" sz="1200">
              <a:solidFill>
                <a:schemeClr val="tx1"/>
              </a:solidFill>
            </a:endParaRPr>
          </a:p>
        </c:rich>
      </c:tx>
      <c:layout/>
      <c:overlay val="0"/>
      <c:spPr>
        <a:noFill/>
        <a:ln>
          <a:noFill/>
        </a:ln>
        <a:effectLst/>
      </c:spPr>
    </c:title>
    <c:autoTitleDeleted val="0"/>
    <c:view3D>
      <c:rotX val="5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9683090767692476E-2"/>
          <c:y val="0.29875719100280002"/>
          <c:w val="0.79592909815576052"/>
          <c:h val="0.70124280899720004"/>
        </c:manualLayout>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1-9B60-4917-B650-FCC61FD61824}"/>
              </c:ext>
            </c:extLst>
          </c:dPt>
          <c:dPt>
            <c:idx val="1"/>
            <c:bubble3D val="0"/>
            <c:spPr>
              <a:solidFill>
                <a:schemeClr val="accent2"/>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3-9B60-4917-B650-FCC61FD61824}"/>
              </c:ext>
            </c:extLst>
          </c:dPt>
          <c:dPt>
            <c:idx val="2"/>
            <c:bubble3D val="0"/>
            <c:spPr>
              <a:solidFill>
                <a:schemeClr val="accent3"/>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5-9B60-4917-B650-FCC61FD61824}"/>
              </c:ext>
            </c:extLst>
          </c:dPt>
          <c:dPt>
            <c:idx val="3"/>
            <c:bubble3D val="0"/>
            <c:spPr>
              <a:solidFill>
                <a:schemeClr val="accent4"/>
              </a:solidFill>
              <a:ln>
                <a:noFill/>
              </a:ln>
              <a:effectLst>
                <a:outerShdw blurRad="254000" sx="102000" sy="102000" algn="ctr" rotWithShape="0">
                  <a:prstClr val="black">
                    <a:alpha val="20000"/>
                  </a:prstClr>
                </a:outerShdw>
              </a:effectLst>
              <a:sp3d/>
            </c:spPr>
            <c:extLst xmlns:c16r2="http://schemas.microsoft.com/office/drawing/2015/06/chart">
              <c:ext xmlns:c16="http://schemas.microsoft.com/office/drawing/2014/chart" uri="{C3380CC4-5D6E-409C-BE32-E72D297353CC}">
                <c16:uniqueId val="{00000007-9B60-4917-B650-FCC61FD61824}"/>
              </c:ext>
            </c:extLst>
          </c:dPt>
          <c:dLbls>
            <c:dLbl>
              <c:idx val="0"/>
              <c:layout>
                <c:manualLayout>
                  <c:x val="-9.6804024496937938E-2"/>
                  <c:y val="0.11245479731700204"/>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9B60-4917-B650-FCC61FD61824}"/>
                </c:ext>
              </c:extLst>
            </c:dLbl>
            <c:dLbl>
              <c:idx val="1"/>
              <c:layout>
                <c:manualLayout>
                  <c:x val="-7.1762859682257527E-2"/>
                  <c:y val="5.8436331962467827E-3"/>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9B60-4917-B650-FCC61FD61824}"/>
                </c:ext>
              </c:extLst>
            </c:dLbl>
            <c:dLbl>
              <c:idx val="2"/>
              <c:layout>
                <c:manualLayout>
                  <c:x val="-0.1227014435695538"/>
                  <c:y val="-0.20182669874599016"/>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9B60-4917-B650-FCC61FD61824}"/>
                </c:ext>
              </c:extLst>
            </c:dLbl>
            <c:dLbl>
              <c:idx val="3"/>
              <c:layout>
                <c:manualLayout>
                  <c:x val="0.13637445319335084"/>
                  <c:y val="-7.2944006999125961E-3"/>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7-9B60-4917-B650-FCC61FD61824}"/>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extLst>
          </c:dLbls>
          <c:cat>
            <c:strRef>
              <c:f>'componente act de monitoreo'!$B$45:$B$48</c:f>
              <c:strCache>
                <c:ptCount val="4"/>
                <c:pt idx="0">
                  <c:v>Inadecuado</c:v>
                </c:pt>
                <c:pt idx="1">
                  <c:v>Deficiente</c:v>
                </c:pt>
                <c:pt idx="2">
                  <c:v>Satisfactorio</c:v>
                </c:pt>
                <c:pt idx="3">
                  <c:v>Adecuado</c:v>
                </c:pt>
              </c:strCache>
            </c:strRef>
          </c:cat>
          <c:val>
            <c:numRef>
              <c:f>'componente act de monitoreo'!$C$45:$C$48</c:f>
              <c:numCache>
                <c:formatCode>0%</c:formatCode>
                <c:ptCount val="4"/>
                <c:pt idx="0">
                  <c:v>0.21</c:v>
                </c:pt>
                <c:pt idx="1">
                  <c:v>0.05</c:v>
                </c:pt>
                <c:pt idx="2">
                  <c:v>0.27</c:v>
                </c:pt>
                <c:pt idx="3">
                  <c:v>0.48</c:v>
                </c:pt>
              </c:numCache>
            </c:numRef>
          </c:val>
          <c:extLst xmlns:c16r2="http://schemas.microsoft.com/office/drawing/2015/06/chart">
            <c:ext xmlns:c16="http://schemas.microsoft.com/office/drawing/2014/chart" uri="{C3380CC4-5D6E-409C-BE32-E72D297353CC}">
              <c16:uniqueId val="{00000008-9B60-4917-B650-FCC61FD61824}"/>
            </c:ext>
          </c:extLst>
        </c:ser>
        <c:dLbls>
          <c:dLblPos val="ctr"/>
          <c:showLegendKey val="0"/>
          <c:showVal val="0"/>
          <c:showCatName val="0"/>
          <c:showSerName val="0"/>
          <c:showPercent val="1"/>
          <c:showBubbleSize val="0"/>
          <c:showLeaderLines val="1"/>
        </c:dLbls>
      </c:pie3D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25F13E8E-3E59-4D29-B798-111B102BE9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xmlns="" id="{73929B15-66DF-4803-98A0-9B67DC3CFA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59B8B7-8897-4752-AED1-281E6A950EF4}" type="datetimeFigureOut">
              <a:rPr lang="es-CO" smtClean="0"/>
              <a:t>2/07/2020</a:t>
            </a:fld>
            <a:endParaRPr lang="es-CO"/>
          </a:p>
        </p:txBody>
      </p:sp>
      <p:sp>
        <p:nvSpPr>
          <p:cNvPr id="4" name="Marcador de pie de página 3">
            <a:extLst>
              <a:ext uri="{FF2B5EF4-FFF2-40B4-BE49-F238E27FC236}">
                <a16:creationId xmlns:a16="http://schemas.microsoft.com/office/drawing/2014/main" xmlns="" id="{BCBEBD48-2378-4A81-8915-17AD6E30AA1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xmlns="" id="{0522EFF1-7A49-4BB9-AC7A-DAFC0818AB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92222D-C8CB-41EB-A425-2C45B5461D65}" type="slidenum">
              <a:rPr lang="es-CO" smtClean="0"/>
              <a:t>‹Nº›</a:t>
            </a:fld>
            <a:endParaRPr lang="es-CO"/>
          </a:p>
        </p:txBody>
      </p:sp>
    </p:spTree>
    <p:extLst>
      <p:ext uri="{BB962C8B-B14F-4D97-AF65-F5344CB8AC3E}">
        <p14:creationId xmlns:p14="http://schemas.microsoft.com/office/powerpoint/2010/main" val="3033834950"/>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65E2B1-3D23-4215-BFD5-E500906CBA0B}" type="datetimeFigureOut">
              <a:rPr lang="es-CO" smtClean="0"/>
              <a:t>2/07/2020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7DECD6-5B26-499A-9C7C-F26B29465F65}" type="slidenum">
              <a:rPr lang="es-CO" smtClean="0"/>
              <a:t>‹Nº›</a:t>
            </a:fld>
            <a:endParaRPr lang="es-CO"/>
          </a:p>
        </p:txBody>
      </p:sp>
    </p:spTree>
    <p:extLst>
      <p:ext uri="{BB962C8B-B14F-4D97-AF65-F5344CB8AC3E}">
        <p14:creationId xmlns:p14="http://schemas.microsoft.com/office/powerpoint/2010/main" val="232491388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A7724522-9049-4865-B2DA-3DF29ED1503C}" type="slidenum">
              <a:rPr lang="es-CO" smtClean="0"/>
              <a:t>17</a:t>
            </a:fld>
            <a:endParaRPr lang="es-CO"/>
          </a:p>
        </p:txBody>
      </p:sp>
    </p:spTree>
    <p:extLst>
      <p:ext uri="{BB962C8B-B14F-4D97-AF65-F5344CB8AC3E}">
        <p14:creationId xmlns:p14="http://schemas.microsoft.com/office/powerpoint/2010/main" val="1545035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A7724522-9049-4865-B2DA-3DF29ED1503C}" type="slidenum">
              <a:rPr lang="es-CO" smtClean="0"/>
              <a:t>19</a:t>
            </a:fld>
            <a:endParaRPr lang="es-CO"/>
          </a:p>
        </p:txBody>
      </p:sp>
    </p:spTree>
    <p:extLst>
      <p:ext uri="{BB962C8B-B14F-4D97-AF65-F5344CB8AC3E}">
        <p14:creationId xmlns:p14="http://schemas.microsoft.com/office/powerpoint/2010/main" val="33398093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Plantilla_1_alcaldía">
    <p:spTree>
      <p:nvGrpSpPr>
        <p:cNvPr id="1" name=""/>
        <p:cNvGrpSpPr/>
        <p:nvPr/>
      </p:nvGrpSpPr>
      <p:grpSpPr>
        <a:xfrm>
          <a:off x="0" y="0"/>
          <a:ext cx="0" cy="0"/>
          <a:chOff x="0" y="0"/>
          <a:chExt cx="0" cy="0"/>
        </a:xfrm>
      </p:grpSpPr>
      <p:cxnSp>
        <p:nvCxnSpPr>
          <p:cNvPr id="3" name="Conector recto 2">
            <a:extLst>
              <a:ext uri="{FF2B5EF4-FFF2-40B4-BE49-F238E27FC236}">
                <a16:creationId xmlns:a16="http://schemas.microsoft.com/office/drawing/2014/main" xmlns="" id="{9FAAF4C5-A848-45EC-A9EB-538960C631CC}"/>
              </a:ext>
            </a:extLst>
          </p:cNvPr>
          <p:cNvCxnSpPr/>
          <p:nvPr userDrawn="1"/>
        </p:nvCxnSpPr>
        <p:spPr>
          <a:xfrm>
            <a:off x="4696691" y="1030778"/>
            <a:ext cx="0" cy="23982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xmlns="" id="{CA149661-A45E-4DE3-A3FA-C691E44265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354023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ítulo y objetos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Content Placeholder 2"/>
          <p:cNvSpPr>
            <a:spLocks noGrp="1"/>
          </p:cNvSpPr>
          <p:nvPr>
            <p:ph sz="half" idx="1"/>
          </p:nvPr>
        </p:nvSpPr>
        <p:spPr>
          <a:xfrm>
            <a:off x="295189" y="1117322"/>
            <a:ext cx="5724611" cy="5059641"/>
          </a:xfrm>
        </p:spPr>
        <p:txBody>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Content Placeholder 3"/>
          <p:cNvSpPr>
            <a:spLocks noGrp="1"/>
          </p:cNvSpPr>
          <p:nvPr>
            <p:ph sz="half" idx="2"/>
          </p:nvPr>
        </p:nvSpPr>
        <p:spPr>
          <a:xfrm>
            <a:off x="6172200" y="1117322"/>
            <a:ext cx="5724610" cy="5059641"/>
          </a:xfrm>
        </p:spPr>
        <p:txBody>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Slide Number Placeholder 5">
            <a:extLst>
              <a:ext uri="{FF2B5EF4-FFF2-40B4-BE49-F238E27FC236}">
                <a16:creationId xmlns:a16="http://schemas.microsoft.com/office/drawing/2014/main" xmlns="" id="{662F1C89-BAF3-4FB6-8ED2-9950DBAC804E}"/>
              </a:ext>
            </a:extLst>
          </p:cNvPr>
          <p:cNvSpPr>
            <a:spLocks noGrp="1"/>
          </p:cNvSpPr>
          <p:nvPr>
            <p:ph type="sldNum" sz="quarter" idx="4"/>
          </p:nvPr>
        </p:nvSpPr>
        <p:spPr>
          <a:xfrm>
            <a:off x="385715" y="6368952"/>
            <a:ext cx="2743200" cy="365125"/>
          </a:xfrm>
          <a:prstGeom prst="rect">
            <a:avLst/>
          </a:prstGeom>
        </p:spPr>
        <p:txBody>
          <a:bodyPr vert="horz" lIns="91440" tIns="45720" rIns="91440" bIns="45720" rtlCol="0" anchor="ctr"/>
          <a:lstStyle>
            <a:lvl1pPr algn="l">
              <a:defRPr sz="1600">
                <a:solidFill>
                  <a:schemeClr val="tx2">
                    <a:lumMod val="40000"/>
                    <a:lumOff val="60000"/>
                  </a:schemeClr>
                </a:solidFill>
                <a:latin typeface="Arial Rounded MT Bold" panose="020F0704030504030204" pitchFamily="34" charset="0"/>
              </a:defRPr>
            </a:lvl1pPr>
          </a:lstStyle>
          <a:p>
            <a:fld id="{90AD85FB-DBFA-4636-B455-F91114ABC2C6}" type="slidenum">
              <a:rPr lang="es-CO" smtClean="0"/>
              <a:pPr/>
              <a:t>‹Nº›</a:t>
            </a:fld>
            <a:endParaRPr lang="es-CO" dirty="0"/>
          </a:p>
        </p:txBody>
      </p:sp>
      <p:sp>
        <p:nvSpPr>
          <p:cNvPr id="7" name="Slide Number Placeholder 3">
            <a:extLst>
              <a:ext uri="{FF2B5EF4-FFF2-40B4-BE49-F238E27FC236}">
                <a16:creationId xmlns:a16="http://schemas.microsoft.com/office/drawing/2014/main" xmlns="" id="{27B56453-1910-40B6-B28D-4F2B7135CC96}"/>
              </a:ext>
            </a:extLst>
          </p:cNvPr>
          <p:cNvSpPr txBox="1">
            <a:spLocks/>
          </p:cNvSpPr>
          <p:nvPr userDrawn="1"/>
        </p:nvSpPr>
        <p:spPr>
          <a:xfrm>
            <a:off x="5674197" y="6386094"/>
            <a:ext cx="843606" cy="418636"/>
          </a:xfrm>
          <a:prstGeom prst="rect">
            <a:avLst/>
          </a:prstGeom>
        </p:spPr>
        <p:txBody>
          <a:bodyPr vert="horz" lIns="91440" tIns="45720" rIns="91440" bIns="45720" rtlCol="0" anchor="ctr"/>
          <a:lstStyle>
            <a:defPPr>
              <a:defRPr lang="en-US"/>
            </a:defPPr>
            <a:lvl1pPr marL="0" algn="ctr" defTabSz="457200" rtl="0" eaLnBrk="1" latinLnBrk="0" hangingPunct="1">
              <a:defRPr sz="1800" b="1" kern="1200">
                <a:solidFill>
                  <a:schemeClr val="bg1"/>
                </a:solidFill>
                <a:latin typeface="Arial Black" panose="020B0A04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AD85FB-DBFA-4636-B455-F91114ABC2C6}" type="slidenum">
              <a:rPr lang="es-CO" smtClean="0"/>
              <a:pPr/>
              <a:t>‹Nº›</a:t>
            </a:fld>
            <a:endParaRPr lang="es-CO" dirty="0"/>
          </a:p>
        </p:txBody>
      </p:sp>
    </p:spTree>
    <p:extLst>
      <p:ext uri="{BB962C8B-B14F-4D97-AF65-F5344CB8AC3E}">
        <p14:creationId xmlns:p14="http://schemas.microsoft.com/office/powerpoint/2010/main" val="745799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s Subtítulo y objetos 3">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25AF088D-95D1-4C77-8DD3-EEF824FFD292}"/>
              </a:ext>
            </a:extLst>
          </p:cNvPr>
          <p:cNvSpPr>
            <a:spLocks noGrp="1"/>
          </p:cNvSpPr>
          <p:nvPr>
            <p:ph type="sldNum" sz="quarter" idx="10"/>
          </p:nvPr>
        </p:nvSpPr>
        <p:spPr>
          <a:xfrm>
            <a:off x="385715" y="6368952"/>
            <a:ext cx="2743200" cy="365125"/>
          </a:xfrm>
          <a:prstGeom prst="rect">
            <a:avLst/>
          </a:prstGeom>
        </p:spPr>
        <p:txBody>
          <a:bodyPr vert="horz" lIns="91440" tIns="45720" rIns="91440" bIns="45720" rtlCol="0" anchor="ctr"/>
          <a:lstStyle>
            <a:lvl1pPr algn="l">
              <a:defRPr sz="1600">
                <a:solidFill>
                  <a:schemeClr val="tx2">
                    <a:lumMod val="40000"/>
                    <a:lumOff val="60000"/>
                  </a:schemeClr>
                </a:solidFill>
                <a:latin typeface="Arial Rounded MT Bold" panose="020F0704030504030204" pitchFamily="34" charset="0"/>
              </a:defRPr>
            </a:lvl1pPr>
          </a:lstStyle>
          <a:p>
            <a:fld id="{90AD85FB-DBFA-4636-B455-F91114ABC2C6}" type="slidenum">
              <a:rPr lang="es-CO" smtClean="0"/>
              <a:pPr/>
              <a:t>‹Nº›</a:t>
            </a:fld>
            <a:endParaRPr lang="es-CO" dirty="0"/>
          </a:p>
        </p:txBody>
      </p:sp>
      <p:sp>
        <p:nvSpPr>
          <p:cNvPr id="8" name="Slide Number Placeholder 3">
            <a:extLst>
              <a:ext uri="{FF2B5EF4-FFF2-40B4-BE49-F238E27FC236}">
                <a16:creationId xmlns:a16="http://schemas.microsoft.com/office/drawing/2014/main" xmlns="" id="{A2206CBB-64E1-446A-A3E6-535C3CBA1BB7}"/>
              </a:ext>
            </a:extLst>
          </p:cNvPr>
          <p:cNvSpPr txBox="1">
            <a:spLocks/>
          </p:cNvSpPr>
          <p:nvPr userDrawn="1"/>
        </p:nvSpPr>
        <p:spPr>
          <a:xfrm>
            <a:off x="5674197" y="6386094"/>
            <a:ext cx="843606" cy="418636"/>
          </a:xfrm>
          <a:prstGeom prst="rect">
            <a:avLst/>
          </a:prstGeom>
        </p:spPr>
        <p:txBody>
          <a:bodyPr vert="horz" lIns="91440" tIns="45720" rIns="91440" bIns="45720" rtlCol="0" anchor="ctr"/>
          <a:lstStyle>
            <a:defPPr>
              <a:defRPr lang="en-US"/>
            </a:defPPr>
            <a:lvl1pPr marL="0" algn="ctr" defTabSz="457200" rtl="0" eaLnBrk="1" latinLnBrk="0" hangingPunct="1">
              <a:defRPr sz="1800" b="1" kern="1200">
                <a:solidFill>
                  <a:schemeClr val="bg1"/>
                </a:solidFill>
                <a:latin typeface="Arial Black" panose="020B0A04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AD85FB-DBFA-4636-B455-F91114ABC2C6}" type="slidenum">
              <a:rPr lang="es-CO" smtClean="0"/>
              <a:pPr/>
              <a:t>‹Nº›</a:t>
            </a:fld>
            <a:endParaRPr lang="es-CO" dirty="0"/>
          </a:p>
        </p:txBody>
      </p:sp>
      <p:sp>
        <p:nvSpPr>
          <p:cNvPr id="9" name="Text Placeholder 2">
            <a:extLst>
              <a:ext uri="{FF2B5EF4-FFF2-40B4-BE49-F238E27FC236}">
                <a16:creationId xmlns:a16="http://schemas.microsoft.com/office/drawing/2014/main" xmlns="" id="{29760DC6-913B-47DC-911E-24240B603359}"/>
              </a:ext>
            </a:extLst>
          </p:cNvPr>
          <p:cNvSpPr>
            <a:spLocks noGrp="1"/>
          </p:cNvSpPr>
          <p:nvPr>
            <p:ph type="body" idx="1"/>
          </p:nvPr>
        </p:nvSpPr>
        <p:spPr>
          <a:xfrm>
            <a:off x="269790" y="1135940"/>
            <a:ext cx="57500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Editar los estilos de texto del patrón</a:t>
            </a:r>
          </a:p>
        </p:txBody>
      </p:sp>
      <p:sp>
        <p:nvSpPr>
          <p:cNvPr id="11" name="Text Placeholder 4">
            <a:extLst>
              <a:ext uri="{FF2B5EF4-FFF2-40B4-BE49-F238E27FC236}">
                <a16:creationId xmlns:a16="http://schemas.microsoft.com/office/drawing/2014/main" xmlns="" id="{910F2A8E-4BE0-4ECC-A186-4A46487B1EE0}"/>
              </a:ext>
            </a:extLst>
          </p:cNvPr>
          <p:cNvSpPr>
            <a:spLocks noGrp="1"/>
          </p:cNvSpPr>
          <p:nvPr>
            <p:ph type="body" sz="quarter" idx="3"/>
          </p:nvPr>
        </p:nvSpPr>
        <p:spPr>
          <a:xfrm>
            <a:off x="6172200" y="1117322"/>
            <a:ext cx="575001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Editar los estilos de texto del patrón</a:t>
            </a:r>
          </a:p>
        </p:txBody>
      </p:sp>
      <p:sp>
        <p:nvSpPr>
          <p:cNvPr id="12" name="Title 1">
            <a:extLst>
              <a:ext uri="{FF2B5EF4-FFF2-40B4-BE49-F238E27FC236}">
                <a16:creationId xmlns:a16="http://schemas.microsoft.com/office/drawing/2014/main" xmlns="" id="{C0A7EE59-3C37-4CB7-8935-66729260922D}"/>
              </a:ext>
            </a:extLst>
          </p:cNvPr>
          <p:cNvSpPr>
            <a:spLocks noGrp="1"/>
          </p:cNvSpPr>
          <p:nvPr>
            <p:ph type="title"/>
          </p:nvPr>
        </p:nvSpPr>
        <p:spPr>
          <a:xfrm>
            <a:off x="295189" y="193112"/>
            <a:ext cx="11601622" cy="924210"/>
          </a:xfrm>
        </p:spPr>
        <p:txBody>
          <a:bodyPr/>
          <a:lstStyle/>
          <a:p>
            <a:r>
              <a:rPr lang="es-ES" dirty="0"/>
              <a:t>Haga clic para modificar el estilo de título del patrón</a:t>
            </a:r>
            <a:endParaRPr lang="en-US" dirty="0"/>
          </a:p>
        </p:txBody>
      </p:sp>
      <p:sp>
        <p:nvSpPr>
          <p:cNvPr id="13" name="Content Placeholder 2">
            <a:extLst>
              <a:ext uri="{FF2B5EF4-FFF2-40B4-BE49-F238E27FC236}">
                <a16:creationId xmlns:a16="http://schemas.microsoft.com/office/drawing/2014/main" xmlns="" id="{04E9E71A-AAC9-447C-8722-6B72B5C13654}"/>
              </a:ext>
            </a:extLst>
          </p:cNvPr>
          <p:cNvSpPr>
            <a:spLocks noGrp="1"/>
          </p:cNvSpPr>
          <p:nvPr>
            <p:ph sz="half" idx="11"/>
          </p:nvPr>
        </p:nvSpPr>
        <p:spPr>
          <a:xfrm>
            <a:off x="295189" y="2036618"/>
            <a:ext cx="5724611" cy="4140345"/>
          </a:xfrm>
        </p:spPr>
        <p:txBody>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14" name="Content Placeholder 3">
            <a:extLst>
              <a:ext uri="{FF2B5EF4-FFF2-40B4-BE49-F238E27FC236}">
                <a16:creationId xmlns:a16="http://schemas.microsoft.com/office/drawing/2014/main" xmlns="" id="{E0BEFD09-BB2A-4DD5-A836-29C136BE42C1}"/>
              </a:ext>
            </a:extLst>
          </p:cNvPr>
          <p:cNvSpPr>
            <a:spLocks noGrp="1"/>
          </p:cNvSpPr>
          <p:nvPr>
            <p:ph sz="half" idx="2"/>
          </p:nvPr>
        </p:nvSpPr>
        <p:spPr>
          <a:xfrm>
            <a:off x="6172200" y="2036618"/>
            <a:ext cx="5724610" cy="4140345"/>
          </a:xfrm>
        </p:spPr>
        <p:txBody>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1008196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0AD85FB-DBFA-4636-B455-F91114ABC2C6}" type="slidenum">
              <a:rPr lang="es-CO" smtClean="0"/>
              <a:t>‹Nº›</a:t>
            </a:fld>
            <a:endParaRPr lang="es-CO"/>
          </a:p>
        </p:txBody>
      </p:sp>
      <p:sp>
        <p:nvSpPr>
          <p:cNvPr id="2" name="Title 1"/>
          <p:cNvSpPr>
            <a:spLocks noGrp="1"/>
          </p:cNvSpPr>
          <p:nvPr>
            <p:ph type="title"/>
          </p:nvPr>
        </p:nvSpPr>
        <p:spPr>
          <a:xfrm>
            <a:off x="839788" y="457200"/>
            <a:ext cx="3932237" cy="5403850"/>
          </a:xfrm>
        </p:spPr>
        <p:txBody>
          <a:bodyPr anchor="ctr">
            <a:normAutofit/>
          </a:bodyPr>
          <a:lstStyle>
            <a:lvl1pPr algn="ctr">
              <a:defRPr sz="2800"/>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5183188" y="457201"/>
            <a:ext cx="6172200" cy="540385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930720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Títulos, y dos objetos">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90AD85FB-DBFA-4636-B455-F91114ABC2C6}" type="slidenum">
              <a:rPr lang="es-CO" smtClean="0"/>
              <a:t>‹Nº›</a:t>
            </a:fld>
            <a:endParaRPr lang="es-CO"/>
          </a:p>
        </p:txBody>
      </p:sp>
      <p:sp>
        <p:nvSpPr>
          <p:cNvPr id="2" name="Title 1"/>
          <p:cNvSpPr>
            <a:spLocks noGrp="1"/>
          </p:cNvSpPr>
          <p:nvPr>
            <p:ph type="title"/>
          </p:nvPr>
        </p:nvSpPr>
        <p:spPr>
          <a:xfrm>
            <a:off x="839788" y="457200"/>
            <a:ext cx="3932237" cy="1600200"/>
          </a:xfrm>
        </p:spPr>
        <p:txBody>
          <a:bodyPr anchor="ctr">
            <a:normAutofit/>
          </a:bodyPr>
          <a:lstStyle>
            <a:lvl1pPr>
              <a:defRPr sz="2800"/>
            </a:lvl1pPr>
          </a:lstStyle>
          <a:p>
            <a:r>
              <a:rPr lang="es-ES" dirty="0"/>
              <a:t>Haga clic para modificar el estilo de título del patrón</a:t>
            </a:r>
            <a:endParaRPr lang="en-US" dirty="0"/>
          </a:p>
        </p:txBody>
      </p:sp>
      <p:sp>
        <p:nvSpPr>
          <p:cNvPr id="3" name="Picture Placeholder 2"/>
          <p:cNvSpPr>
            <a:spLocks noGrp="1" noChangeAspect="1"/>
          </p:cNvSpPr>
          <p:nvPr>
            <p:ph type="pic" idx="1"/>
          </p:nvPr>
        </p:nvSpPr>
        <p:spPr>
          <a:xfrm>
            <a:off x="5183188" y="457201"/>
            <a:ext cx="6172200" cy="54038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Tree>
    <p:extLst>
      <p:ext uri="{BB962C8B-B14F-4D97-AF65-F5344CB8AC3E}">
        <p14:creationId xmlns:p14="http://schemas.microsoft.com/office/powerpoint/2010/main" val="3406739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pic>
        <p:nvPicPr>
          <p:cNvPr id="6" name="Imagen 5" descr="Imagen que contiene pájaro, flor, ave&#10;&#10;Descripción generada automáticamente">
            <a:extLst>
              <a:ext uri="{FF2B5EF4-FFF2-40B4-BE49-F238E27FC236}">
                <a16:creationId xmlns:a16="http://schemas.microsoft.com/office/drawing/2014/main" xmlns="" id="{9BC52D67-4684-43F3-9514-59B9DE01E9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54" y="-91440"/>
            <a:ext cx="12354560" cy="6949440"/>
          </a:xfrm>
          <a:prstGeom prst="rect">
            <a:avLst/>
          </a:prstGeom>
        </p:spPr>
      </p:pic>
    </p:spTree>
    <p:extLst>
      <p:ext uri="{BB962C8B-B14F-4D97-AF65-F5344CB8AC3E}">
        <p14:creationId xmlns:p14="http://schemas.microsoft.com/office/powerpoint/2010/main" val="251100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ulo_presentacion_1">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709949"/>
            <a:ext cx="9144000" cy="1306574"/>
          </a:xfrm>
        </p:spPr>
        <p:txBody>
          <a:bodyPr anchor="b">
            <a:normAutofit/>
          </a:bodyPr>
          <a:lstStyle>
            <a:lvl1pPr algn="ctr">
              <a:defRPr sz="2800"/>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1524000" y="4255806"/>
            <a:ext cx="9144000" cy="1001994"/>
          </a:xfrm>
        </p:spPr>
        <p:txBody>
          <a:bodyPr>
            <a:normAutofit/>
          </a:bodyPr>
          <a:lstStyle>
            <a:lvl1pPr marL="0" indent="0" algn="ctr">
              <a:buNone/>
              <a:defRPr sz="2000">
                <a:solidFill>
                  <a:srgbClr val="57014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Rectángulo 3">
            <a:extLst>
              <a:ext uri="{FF2B5EF4-FFF2-40B4-BE49-F238E27FC236}">
                <a16:creationId xmlns:a16="http://schemas.microsoft.com/office/drawing/2014/main" xmlns="" id="{7E68BE22-D19D-4CB1-9A71-81914636EFDD}"/>
              </a:ext>
            </a:extLst>
          </p:cNvPr>
          <p:cNvSpPr/>
          <p:nvPr userDrawn="1"/>
        </p:nvSpPr>
        <p:spPr>
          <a:xfrm>
            <a:off x="0" y="6327228"/>
            <a:ext cx="12192000" cy="530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B3A2C6"/>
              </a:solidFill>
            </a:endParaRPr>
          </a:p>
        </p:txBody>
      </p:sp>
    </p:spTree>
    <p:extLst>
      <p:ext uri="{BB962C8B-B14F-4D97-AF65-F5344CB8AC3E}">
        <p14:creationId xmlns:p14="http://schemas.microsoft.com/office/powerpoint/2010/main" val="3118705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ada_opcion_foto_horizonta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80557935-AEE7-49BC-AC48-16F7975A145F}"/>
              </a:ext>
            </a:extLst>
          </p:cNvPr>
          <p:cNvSpPr>
            <a:spLocks noGrp="1"/>
          </p:cNvSpPr>
          <p:nvPr>
            <p:ph type="ctrTitle"/>
          </p:nvPr>
        </p:nvSpPr>
        <p:spPr>
          <a:xfrm>
            <a:off x="521293" y="3698543"/>
            <a:ext cx="11254812" cy="2420246"/>
          </a:xfrm>
        </p:spPr>
        <p:txBody>
          <a:bodyPr anchor="ctr">
            <a:normAutofit/>
          </a:bodyPr>
          <a:lstStyle>
            <a:lvl1pPr algn="ctr">
              <a:defRPr sz="2800"/>
            </a:lvl1pPr>
          </a:lstStyle>
          <a:p>
            <a:r>
              <a:rPr lang="es-ES" dirty="0"/>
              <a:t>Haga clic para modificar el estilo de título del patrón</a:t>
            </a:r>
            <a:endParaRPr lang="en-US" dirty="0"/>
          </a:p>
        </p:txBody>
      </p:sp>
      <p:sp>
        <p:nvSpPr>
          <p:cNvPr id="8" name="Marcador de posición de imagen 3">
            <a:extLst>
              <a:ext uri="{FF2B5EF4-FFF2-40B4-BE49-F238E27FC236}">
                <a16:creationId xmlns:a16="http://schemas.microsoft.com/office/drawing/2014/main" xmlns="" id="{3FBAB972-B9F3-43A1-A636-7A61A683B60D}"/>
              </a:ext>
            </a:extLst>
          </p:cNvPr>
          <p:cNvSpPr>
            <a:spLocks noGrp="1"/>
          </p:cNvSpPr>
          <p:nvPr>
            <p:ph type="pic" sz="quarter" idx="10"/>
          </p:nvPr>
        </p:nvSpPr>
        <p:spPr>
          <a:xfrm>
            <a:off x="0" y="0"/>
            <a:ext cx="12192000" cy="3450967"/>
          </a:xfrm>
        </p:spPr>
        <p:txBody>
          <a:bodyPr/>
          <a:lstStyle/>
          <a:p>
            <a:endParaRPr lang="es-CO"/>
          </a:p>
        </p:txBody>
      </p:sp>
    </p:spTree>
    <p:extLst>
      <p:ext uri="{BB962C8B-B14F-4D97-AF65-F5344CB8AC3E}">
        <p14:creationId xmlns:p14="http://schemas.microsoft.com/office/powerpoint/2010/main" val="406284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tada_opcion_foto_vertical">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xmlns="" id="{4C28B1B5-2F97-46DD-ABCB-13EAA007643F}"/>
              </a:ext>
            </a:extLst>
          </p:cNvPr>
          <p:cNvSpPr>
            <a:spLocks noGrp="1"/>
          </p:cNvSpPr>
          <p:nvPr>
            <p:ph type="sldNum" sz="quarter" idx="10"/>
          </p:nvPr>
        </p:nvSpPr>
        <p:spPr/>
        <p:txBody>
          <a:bodyPr/>
          <a:lstStyle/>
          <a:p>
            <a:fld id="{90AD85FB-DBFA-4636-B455-F91114ABC2C6}" type="slidenum">
              <a:rPr lang="es-CO" smtClean="0"/>
              <a:pPr/>
              <a:t>‹Nº›</a:t>
            </a:fld>
            <a:endParaRPr lang="es-CO" dirty="0"/>
          </a:p>
        </p:txBody>
      </p:sp>
      <p:sp>
        <p:nvSpPr>
          <p:cNvPr id="7" name="Title 1">
            <a:extLst>
              <a:ext uri="{FF2B5EF4-FFF2-40B4-BE49-F238E27FC236}">
                <a16:creationId xmlns:a16="http://schemas.microsoft.com/office/drawing/2014/main" xmlns="" id="{69461931-9A46-4D2B-BB5C-0EF290B80EB0}"/>
              </a:ext>
            </a:extLst>
          </p:cNvPr>
          <p:cNvSpPr>
            <a:spLocks noGrp="1"/>
          </p:cNvSpPr>
          <p:nvPr>
            <p:ph type="ctrTitle"/>
          </p:nvPr>
        </p:nvSpPr>
        <p:spPr>
          <a:xfrm>
            <a:off x="5110393" y="3985147"/>
            <a:ext cx="6416209" cy="2007213"/>
          </a:xfrm>
        </p:spPr>
        <p:txBody>
          <a:bodyPr anchor="ctr">
            <a:normAutofit/>
          </a:bodyPr>
          <a:lstStyle>
            <a:lvl1pPr algn="l">
              <a:defRPr sz="2800"/>
            </a:lvl1pPr>
          </a:lstStyle>
          <a:p>
            <a:r>
              <a:rPr lang="es-ES" dirty="0"/>
              <a:t>Haga clic para modificar el estilo de título del patrón</a:t>
            </a:r>
            <a:endParaRPr lang="en-US" dirty="0"/>
          </a:p>
        </p:txBody>
      </p:sp>
      <p:sp>
        <p:nvSpPr>
          <p:cNvPr id="6" name="Marcador de posición de imagen 2">
            <a:extLst>
              <a:ext uri="{FF2B5EF4-FFF2-40B4-BE49-F238E27FC236}">
                <a16:creationId xmlns:a16="http://schemas.microsoft.com/office/drawing/2014/main" xmlns="" id="{8DF0E52D-7DE3-4E32-B00F-22DF7563698F}"/>
              </a:ext>
            </a:extLst>
          </p:cNvPr>
          <p:cNvSpPr>
            <a:spLocks noGrp="1"/>
          </p:cNvSpPr>
          <p:nvPr>
            <p:ph type="pic" sz="quarter" idx="11"/>
          </p:nvPr>
        </p:nvSpPr>
        <p:spPr>
          <a:xfrm>
            <a:off x="0" y="0"/>
            <a:ext cx="4272742" cy="6371502"/>
          </a:xfrm>
        </p:spPr>
        <p:txBody>
          <a:bodyPr/>
          <a:lstStyle/>
          <a:p>
            <a:endParaRPr lang="es-CO" dirty="0"/>
          </a:p>
        </p:txBody>
      </p:sp>
    </p:spTree>
    <p:extLst>
      <p:ext uri="{BB962C8B-B14F-4D97-AF65-F5344CB8AC3E}">
        <p14:creationId xmlns:p14="http://schemas.microsoft.com/office/powerpoint/2010/main" val="356293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tadilla_opcion_foto_horizonta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80557935-AEE7-49BC-AC48-16F7975A145F}"/>
              </a:ext>
            </a:extLst>
          </p:cNvPr>
          <p:cNvSpPr>
            <a:spLocks noGrp="1"/>
          </p:cNvSpPr>
          <p:nvPr>
            <p:ph type="ctrTitle"/>
          </p:nvPr>
        </p:nvSpPr>
        <p:spPr>
          <a:xfrm>
            <a:off x="521293" y="3698543"/>
            <a:ext cx="11254812" cy="2420246"/>
          </a:xfrm>
        </p:spPr>
        <p:txBody>
          <a:bodyPr anchor="ctr">
            <a:normAutofit/>
          </a:bodyPr>
          <a:lstStyle>
            <a:lvl1pPr algn="ctr">
              <a:defRPr sz="2800"/>
            </a:lvl1pPr>
          </a:lstStyle>
          <a:p>
            <a:r>
              <a:rPr lang="es-ES" dirty="0"/>
              <a:t>Haga clic para modificar el estilo de título del patrón</a:t>
            </a:r>
            <a:endParaRPr lang="en-US" dirty="0"/>
          </a:p>
        </p:txBody>
      </p:sp>
      <p:sp>
        <p:nvSpPr>
          <p:cNvPr id="8" name="Marcador de posición de imagen 3">
            <a:extLst>
              <a:ext uri="{FF2B5EF4-FFF2-40B4-BE49-F238E27FC236}">
                <a16:creationId xmlns:a16="http://schemas.microsoft.com/office/drawing/2014/main" xmlns="" id="{3FBAB972-B9F3-43A1-A636-7A61A683B60D}"/>
              </a:ext>
            </a:extLst>
          </p:cNvPr>
          <p:cNvSpPr>
            <a:spLocks noGrp="1"/>
          </p:cNvSpPr>
          <p:nvPr>
            <p:ph type="pic" sz="quarter" idx="10"/>
          </p:nvPr>
        </p:nvSpPr>
        <p:spPr>
          <a:xfrm>
            <a:off x="0" y="0"/>
            <a:ext cx="12192000" cy="3450967"/>
          </a:xfrm>
        </p:spPr>
        <p:txBody>
          <a:bodyPr/>
          <a:lstStyle/>
          <a:p>
            <a:endParaRPr lang="es-CO"/>
          </a:p>
        </p:txBody>
      </p:sp>
    </p:spTree>
    <p:extLst>
      <p:ext uri="{BB962C8B-B14F-4D97-AF65-F5344CB8AC3E}">
        <p14:creationId xmlns:p14="http://schemas.microsoft.com/office/powerpoint/2010/main" val="919466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rtadilla_opcion_foto_vertical">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xmlns="" id="{4C28B1B5-2F97-46DD-ABCB-13EAA007643F}"/>
              </a:ext>
            </a:extLst>
          </p:cNvPr>
          <p:cNvSpPr>
            <a:spLocks noGrp="1"/>
          </p:cNvSpPr>
          <p:nvPr>
            <p:ph type="sldNum" sz="quarter" idx="10"/>
          </p:nvPr>
        </p:nvSpPr>
        <p:spPr/>
        <p:txBody>
          <a:bodyPr/>
          <a:lstStyle/>
          <a:p>
            <a:fld id="{90AD85FB-DBFA-4636-B455-F91114ABC2C6}" type="slidenum">
              <a:rPr lang="es-CO" smtClean="0"/>
              <a:pPr/>
              <a:t>‹Nº›</a:t>
            </a:fld>
            <a:endParaRPr lang="es-CO" dirty="0"/>
          </a:p>
        </p:txBody>
      </p:sp>
      <p:sp>
        <p:nvSpPr>
          <p:cNvPr id="7" name="Title 1">
            <a:extLst>
              <a:ext uri="{FF2B5EF4-FFF2-40B4-BE49-F238E27FC236}">
                <a16:creationId xmlns:a16="http://schemas.microsoft.com/office/drawing/2014/main" xmlns="" id="{69461931-9A46-4D2B-BB5C-0EF290B80EB0}"/>
              </a:ext>
            </a:extLst>
          </p:cNvPr>
          <p:cNvSpPr>
            <a:spLocks noGrp="1"/>
          </p:cNvSpPr>
          <p:nvPr>
            <p:ph type="ctrTitle"/>
          </p:nvPr>
        </p:nvSpPr>
        <p:spPr>
          <a:xfrm>
            <a:off x="5110393" y="3985147"/>
            <a:ext cx="6416209" cy="2007213"/>
          </a:xfrm>
        </p:spPr>
        <p:txBody>
          <a:bodyPr anchor="ctr">
            <a:normAutofit/>
          </a:bodyPr>
          <a:lstStyle>
            <a:lvl1pPr algn="l">
              <a:defRPr sz="2800"/>
            </a:lvl1pPr>
          </a:lstStyle>
          <a:p>
            <a:r>
              <a:rPr lang="es-ES" dirty="0"/>
              <a:t>Haga clic para modificar el estilo de título del patrón</a:t>
            </a:r>
            <a:endParaRPr lang="en-US" dirty="0"/>
          </a:p>
        </p:txBody>
      </p:sp>
      <p:sp>
        <p:nvSpPr>
          <p:cNvPr id="6" name="Marcador de posición de imagen 2">
            <a:extLst>
              <a:ext uri="{FF2B5EF4-FFF2-40B4-BE49-F238E27FC236}">
                <a16:creationId xmlns:a16="http://schemas.microsoft.com/office/drawing/2014/main" xmlns="" id="{8DF0E52D-7DE3-4E32-B00F-22DF7563698F}"/>
              </a:ext>
            </a:extLst>
          </p:cNvPr>
          <p:cNvSpPr>
            <a:spLocks noGrp="1"/>
          </p:cNvSpPr>
          <p:nvPr>
            <p:ph type="pic" sz="quarter" idx="11"/>
          </p:nvPr>
        </p:nvSpPr>
        <p:spPr>
          <a:xfrm>
            <a:off x="1" y="0"/>
            <a:ext cx="4264428" cy="6359104"/>
          </a:xfrm>
        </p:spPr>
        <p:txBody>
          <a:bodyPr/>
          <a:lstStyle/>
          <a:p>
            <a:endParaRPr lang="es-CO" dirty="0"/>
          </a:p>
        </p:txBody>
      </p:sp>
    </p:spTree>
    <p:extLst>
      <p:ext uri="{BB962C8B-B14F-4D97-AF65-F5344CB8AC3E}">
        <p14:creationId xmlns:p14="http://schemas.microsoft.com/office/powerpoint/2010/main" val="1802561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_blanco_texto_títul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0AD85FB-DBFA-4636-B455-F91114ABC2C6}" type="slidenum">
              <a:rPr lang="es-CO" smtClean="0"/>
              <a:t>‹Nº›</a:t>
            </a:fld>
            <a:endParaRPr lang="es-CO"/>
          </a:p>
        </p:txBody>
      </p:sp>
      <p:sp>
        <p:nvSpPr>
          <p:cNvPr id="9" name="Título 8">
            <a:extLst>
              <a:ext uri="{FF2B5EF4-FFF2-40B4-BE49-F238E27FC236}">
                <a16:creationId xmlns:a16="http://schemas.microsoft.com/office/drawing/2014/main" xmlns="" id="{42171941-F415-4ACC-8990-06F3CB25EFF9}"/>
              </a:ext>
            </a:extLst>
          </p:cNvPr>
          <p:cNvSpPr>
            <a:spLocks noGrp="1"/>
          </p:cNvSpPr>
          <p:nvPr>
            <p:ph type="title"/>
          </p:nvPr>
        </p:nvSpPr>
        <p:spPr/>
        <p:txBody>
          <a:bodyPr/>
          <a:lstStyle/>
          <a:p>
            <a:r>
              <a:rPr lang="es-ES" dirty="0"/>
              <a:t>Haga clic para modificar el estilo de título del patrón</a:t>
            </a:r>
            <a:endParaRPr lang="es-CO" dirty="0"/>
          </a:p>
        </p:txBody>
      </p:sp>
      <p:sp>
        <p:nvSpPr>
          <p:cNvPr id="11" name="Marcador de texto 10">
            <a:extLst>
              <a:ext uri="{FF2B5EF4-FFF2-40B4-BE49-F238E27FC236}">
                <a16:creationId xmlns:a16="http://schemas.microsoft.com/office/drawing/2014/main" xmlns="" id="{DAB587F5-28AD-4FA5-96D8-8BD1332DB5FB}"/>
              </a:ext>
            </a:extLst>
          </p:cNvPr>
          <p:cNvSpPr>
            <a:spLocks noGrp="1"/>
          </p:cNvSpPr>
          <p:nvPr>
            <p:ph type="body" sz="quarter" idx="13"/>
          </p:nvPr>
        </p:nvSpPr>
        <p:spPr>
          <a:xfrm>
            <a:off x="295275" y="1222375"/>
            <a:ext cx="11601450" cy="4929188"/>
          </a:xfr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Tree>
    <p:extLst>
      <p:ext uri="{BB962C8B-B14F-4D97-AF65-F5344CB8AC3E}">
        <p14:creationId xmlns:p14="http://schemas.microsoft.com/office/powerpoint/2010/main" val="3083022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En_blanc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0AD85FB-DBFA-4636-B455-F91114ABC2C6}" type="slidenum">
              <a:rPr lang="es-CO" smtClean="0"/>
              <a:t>‹Nº›</a:t>
            </a:fld>
            <a:endParaRPr lang="es-CO" dirty="0"/>
          </a:p>
        </p:txBody>
      </p:sp>
    </p:spTree>
    <p:extLst>
      <p:ext uri="{BB962C8B-B14F-4D97-AF65-F5344CB8AC3E}">
        <p14:creationId xmlns:p14="http://schemas.microsoft.com/office/powerpoint/2010/main" val="1487856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objetos 1">
    <p:spTree>
      <p:nvGrpSpPr>
        <p:cNvPr id="1" name=""/>
        <p:cNvGrpSpPr/>
        <p:nvPr/>
      </p:nvGrpSpPr>
      <p:grpSpPr>
        <a:xfrm>
          <a:off x="0" y="0"/>
          <a:ext cx="0" cy="0"/>
          <a:chOff x="0" y="0"/>
          <a:chExt cx="0" cy="0"/>
        </a:xfrm>
      </p:grpSpPr>
      <p:sp>
        <p:nvSpPr>
          <p:cNvPr id="2" name="Title 1"/>
          <p:cNvSpPr>
            <a:spLocks noGrp="1"/>
          </p:cNvSpPr>
          <p:nvPr>
            <p:ph type="title"/>
          </p:nvPr>
        </p:nvSpPr>
        <p:spPr>
          <a:xfrm>
            <a:off x="295189" y="261298"/>
            <a:ext cx="11601622" cy="899653"/>
          </a:xfrm>
        </p:spPr>
        <p:txBody>
          <a:bodyPr/>
          <a:lstStyle/>
          <a:p>
            <a:r>
              <a:rPr lang="es-ES" dirty="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Slide Number Placeholder 5">
            <a:extLst>
              <a:ext uri="{FF2B5EF4-FFF2-40B4-BE49-F238E27FC236}">
                <a16:creationId xmlns:a16="http://schemas.microsoft.com/office/drawing/2014/main" xmlns="" id="{3A8E096A-7472-4BAE-8305-A1CBAF4FDBB1}"/>
              </a:ext>
            </a:extLst>
          </p:cNvPr>
          <p:cNvSpPr>
            <a:spLocks noGrp="1"/>
          </p:cNvSpPr>
          <p:nvPr>
            <p:ph type="sldNum" sz="quarter" idx="4"/>
          </p:nvPr>
        </p:nvSpPr>
        <p:spPr>
          <a:xfrm>
            <a:off x="385715" y="6368952"/>
            <a:ext cx="2743200" cy="365125"/>
          </a:xfrm>
          <a:prstGeom prst="rect">
            <a:avLst/>
          </a:prstGeom>
        </p:spPr>
        <p:txBody>
          <a:bodyPr vert="horz" lIns="91440" tIns="45720" rIns="91440" bIns="45720" rtlCol="0" anchor="ctr"/>
          <a:lstStyle>
            <a:lvl1pPr algn="l">
              <a:defRPr sz="1600">
                <a:solidFill>
                  <a:schemeClr val="tx2">
                    <a:lumMod val="40000"/>
                    <a:lumOff val="60000"/>
                  </a:schemeClr>
                </a:solidFill>
                <a:latin typeface="Arial Rounded MT Bold" panose="020F0704030504030204" pitchFamily="34" charset="0"/>
              </a:defRPr>
            </a:lvl1pPr>
          </a:lstStyle>
          <a:p>
            <a:fld id="{90AD85FB-DBFA-4636-B455-F91114ABC2C6}" type="slidenum">
              <a:rPr lang="es-CO" smtClean="0"/>
              <a:pPr/>
              <a:t>‹Nº›</a:t>
            </a:fld>
            <a:endParaRPr lang="es-CO" dirty="0"/>
          </a:p>
        </p:txBody>
      </p:sp>
      <p:sp>
        <p:nvSpPr>
          <p:cNvPr id="7" name="Slide Number Placeholder 3">
            <a:extLst>
              <a:ext uri="{FF2B5EF4-FFF2-40B4-BE49-F238E27FC236}">
                <a16:creationId xmlns:a16="http://schemas.microsoft.com/office/drawing/2014/main" xmlns="" id="{D2DCCC58-AE3B-4C0A-8014-16D88B9311EB}"/>
              </a:ext>
            </a:extLst>
          </p:cNvPr>
          <p:cNvSpPr txBox="1">
            <a:spLocks/>
          </p:cNvSpPr>
          <p:nvPr userDrawn="1"/>
        </p:nvSpPr>
        <p:spPr>
          <a:xfrm>
            <a:off x="5674197" y="6386094"/>
            <a:ext cx="843606" cy="418636"/>
          </a:xfrm>
          <a:prstGeom prst="rect">
            <a:avLst/>
          </a:prstGeom>
        </p:spPr>
        <p:txBody>
          <a:bodyPr vert="horz" lIns="91440" tIns="45720" rIns="91440" bIns="45720" rtlCol="0" anchor="ctr"/>
          <a:lstStyle>
            <a:defPPr>
              <a:defRPr lang="en-US"/>
            </a:defPPr>
            <a:lvl1pPr marL="0" algn="ctr" defTabSz="457200" rtl="0" eaLnBrk="1" latinLnBrk="0" hangingPunct="1">
              <a:defRPr sz="1800" b="1" kern="1200">
                <a:solidFill>
                  <a:schemeClr val="bg1"/>
                </a:solidFill>
                <a:latin typeface="Arial Black" panose="020B0A04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AD85FB-DBFA-4636-B455-F91114ABC2C6}" type="slidenum">
              <a:rPr lang="es-CO" smtClean="0"/>
              <a:pPr/>
              <a:t>‹Nº›</a:t>
            </a:fld>
            <a:endParaRPr lang="es-CO" dirty="0"/>
          </a:p>
        </p:txBody>
      </p:sp>
    </p:spTree>
    <p:extLst>
      <p:ext uri="{BB962C8B-B14F-4D97-AF65-F5344CB8AC3E}">
        <p14:creationId xmlns:p14="http://schemas.microsoft.com/office/powerpoint/2010/main" val="2738632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C16B58E-2FAE-4956-860F-4D779EA849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0" y="-66501"/>
            <a:ext cx="12231471" cy="6935370"/>
          </a:xfrm>
          <a:prstGeom prst="rect">
            <a:avLst/>
          </a:prstGeom>
        </p:spPr>
      </p:pic>
      <p:pic>
        <p:nvPicPr>
          <p:cNvPr id="9" name="Imagen 8">
            <a:extLst>
              <a:ext uri="{FF2B5EF4-FFF2-40B4-BE49-F238E27FC236}">
                <a16:creationId xmlns:a16="http://schemas.microsoft.com/office/drawing/2014/main" xmlns="" id="{0419CCC5-227F-447B-80D4-863C915E5048}"/>
              </a:ext>
            </a:extLst>
          </p:cNvPr>
          <p:cNvPicPr>
            <a:picLocks noChangeAspect="1"/>
          </p:cNvPicPr>
          <p:nvPr userDrawn="1"/>
        </p:nvPicPr>
        <p:blipFill>
          <a:blip r:embed="rId17">
            <a:duotone>
              <a:schemeClr val="accent4">
                <a:shade val="45000"/>
                <a:satMod val="135000"/>
              </a:schemeClr>
              <a:prstClr val="white"/>
            </a:duotone>
            <a:extLst>
              <a:ext uri="{BEBA8EAE-BF5A-486C-A8C5-ECC9F3942E4B}">
                <a14:imgProps xmlns:a14="http://schemas.microsoft.com/office/drawing/2010/main">
                  <a14:imgLayer r:embed="rId18">
                    <a14:imgEffect>
                      <a14:saturation sat="33000"/>
                    </a14:imgEffect>
                  </a14:imgLayer>
                </a14:imgProps>
              </a:ext>
              <a:ext uri="{28A0092B-C50C-407E-A947-70E740481C1C}">
                <a14:useLocalDpi xmlns:a14="http://schemas.microsoft.com/office/drawing/2010/main" val="0"/>
              </a:ext>
            </a:extLst>
          </a:blip>
          <a:stretch>
            <a:fillRect/>
          </a:stretch>
        </p:blipFill>
        <p:spPr>
          <a:xfrm>
            <a:off x="0" y="6363865"/>
            <a:ext cx="12231470" cy="504825"/>
          </a:xfrm>
          <a:prstGeom prst="rect">
            <a:avLst/>
          </a:prstGeom>
          <a:solidFill>
            <a:schemeClr val="accent2">
              <a:lumMod val="75000"/>
            </a:schemeClr>
          </a:solidFill>
        </p:spPr>
      </p:pic>
      <p:sp>
        <p:nvSpPr>
          <p:cNvPr id="2" name="Title Placeholder 1"/>
          <p:cNvSpPr>
            <a:spLocks noGrp="1"/>
          </p:cNvSpPr>
          <p:nvPr>
            <p:ph type="title"/>
          </p:nvPr>
        </p:nvSpPr>
        <p:spPr>
          <a:xfrm>
            <a:off x="295189" y="193112"/>
            <a:ext cx="11601622" cy="924210"/>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295189" y="1193336"/>
            <a:ext cx="11601622" cy="4983627"/>
          </a:xfrm>
          <a:prstGeom prst="rect">
            <a:avLst/>
          </a:prstGeom>
        </p:spPr>
        <p:txBody>
          <a:bodyPr vert="horz" lIns="91440" tIns="45720" rIns="91440" bIns="45720" rtlCol="0">
            <a:normAutofit/>
          </a:bodyPr>
          <a:lstStyle/>
          <a:p>
            <a:pPr lvl="0"/>
            <a:r>
              <a:rPr lang="es-ES" dirty="0"/>
              <a:t>Editar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Slide Number Placeholder 5"/>
          <p:cNvSpPr>
            <a:spLocks noGrp="1"/>
          </p:cNvSpPr>
          <p:nvPr>
            <p:ph type="sldNum" sz="quarter" idx="4"/>
          </p:nvPr>
        </p:nvSpPr>
        <p:spPr>
          <a:xfrm>
            <a:off x="5674197" y="6386094"/>
            <a:ext cx="843606" cy="418636"/>
          </a:xfrm>
          <a:prstGeom prst="rect">
            <a:avLst/>
          </a:prstGeom>
        </p:spPr>
        <p:txBody>
          <a:bodyPr vert="horz" lIns="91440" tIns="45720" rIns="91440" bIns="45720" rtlCol="0" anchor="ctr"/>
          <a:lstStyle>
            <a:lvl1pPr algn="ctr">
              <a:defRPr sz="1800" b="0">
                <a:solidFill>
                  <a:schemeClr val="bg1"/>
                </a:solidFill>
                <a:latin typeface="Arial Black" panose="020B0A04020102020204" pitchFamily="34" charset="0"/>
              </a:defRPr>
            </a:lvl1pPr>
          </a:lstStyle>
          <a:p>
            <a:fld id="{90AD85FB-DBFA-4636-B455-F91114ABC2C6}" type="slidenum">
              <a:rPr lang="es-CO" smtClean="0"/>
              <a:pPr/>
              <a:t>‹Nº›</a:t>
            </a:fld>
            <a:endParaRPr lang="es-CO" dirty="0"/>
          </a:p>
        </p:txBody>
      </p:sp>
      <p:pic>
        <p:nvPicPr>
          <p:cNvPr id="5" name="Imagen 4" descr="Imagen que contiene dibujo, avión&#10;&#10;Descripción generada automáticamente">
            <a:extLst>
              <a:ext uri="{FF2B5EF4-FFF2-40B4-BE49-F238E27FC236}">
                <a16:creationId xmlns:a16="http://schemas.microsoft.com/office/drawing/2014/main" xmlns="" id="{781B946E-6DA5-45BF-B51D-64B0481B188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1628961" y="6370258"/>
            <a:ext cx="267850" cy="471906"/>
          </a:xfrm>
          <a:prstGeom prst="rect">
            <a:avLst/>
          </a:prstGeom>
        </p:spPr>
      </p:pic>
    </p:spTree>
    <p:extLst>
      <p:ext uri="{BB962C8B-B14F-4D97-AF65-F5344CB8AC3E}">
        <p14:creationId xmlns:p14="http://schemas.microsoft.com/office/powerpoint/2010/main" val="2096313332"/>
      </p:ext>
    </p:extLst>
  </p:cSld>
  <p:clrMap bg1="lt1" tx1="dk1" bg2="lt2" tx2="dk2" accent1="accent1" accent2="accent2" accent3="accent3" accent4="accent4" accent5="accent5" accent6="accent6" hlink="hlink" folHlink="folHlink"/>
  <p:sldLayoutIdLst>
    <p:sldLayoutId id="2147483684" r:id="rId1"/>
    <p:sldLayoutId id="2147483673" r:id="rId2"/>
    <p:sldLayoutId id="2147483699" r:id="rId3"/>
    <p:sldLayoutId id="2147483700" r:id="rId4"/>
    <p:sldLayoutId id="2147483706" r:id="rId5"/>
    <p:sldLayoutId id="2147483707" r:id="rId6"/>
    <p:sldLayoutId id="2147483679" r:id="rId7"/>
    <p:sldLayoutId id="2147483703" r:id="rId8"/>
    <p:sldLayoutId id="2147483674" r:id="rId9"/>
    <p:sldLayoutId id="2147483676" r:id="rId10"/>
    <p:sldLayoutId id="2147483677" r:id="rId11"/>
    <p:sldLayoutId id="2147483680" r:id="rId12"/>
    <p:sldLayoutId id="2147483681" r:id="rId13"/>
    <p:sldLayoutId id="2147483689" r:id="rId14"/>
  </p:sldLayoutIdLst>
  <p:hf hdr="0" ftr="0" dt="0"/>
  <p:txStyles>
    <p:titleStyle>
      <a:lvl1pPr algn="ctr" defTabSz="914400" rtl="0" eaLnBrk="1" latinLnBrk="0" hangingPunct="1">
        <a:lnSpc>
          <a:spcPct val="90000"/>
        </a:lnSpc>
        <a:spcBef>
          <a:spcPct val="0"/>
        </a:spcBef>
        <a:buNone/>
        <a:defRPr sz="2800" b="0" kern="1200">
          <a:solidFill>
            <a:schemeClr val="accent4">
              <a:lumMod val="50000"/>
            </a:schemeClr>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770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966848" y="152098"/>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
        <p:nvSpPr>
          <p:cNvPr id="6" name="5 CuadroTexto"/>
          <p:cNvSpPr txBox="1"/>
          <p:nvPr/>
        </p:nvSpPr>
        <p:spPr>
          <a:xfrm>
            <a:off x="999779" y="613763"/>
            <a:ext cx="4757075" cy="338554"/>
          </a:xfrm>
          <a:prstGeom prst="rect">
            <a:avLst/>
          </a:prstGeom>
          <a:noFill/>
        </p:spPr>
        <p:txBody>
          <a:bodyPr wrap="square" rtlCol="0">
            <a:spAutoFit/>
          </a:bodyPr>
          <a:lstStyle/>
          <a:p>
            <a:r>
              <a:rPr lang="es-CO" sz="1600" b="1" dirty="0" smtClean="0"/>
              <a:t>COMPONENTE AMBIENTE DE CONTROL</a:t>
            </a:r>
            <a:endParaRPr lang="es-CO" sz="1600" b="1" dirty="0"/>
          </a:p>
        </p:txBody>
      </p:sp>
      <p:sp>
        <p:nvSpPr>
          <p:cNvPr id="7" name="6 CuadroTexto"/>
          <p:cNvSpPr txBox="1"/>
          <p:nvPr/>
        </p:nvSpPr>
        <p:spPr>
          <a:xfrm>
            <a:off x="789755" y="1021933"/>
            <a:ext cx="10616964" cy="1384995"/>
          </a:xfrm>
          <a:prstGeom prst="rect">
            <a:avLst/>
          </a:prstGeom>
          <a:noFill/>
        </p:spPr>
        <p:txBody>
          <a:bodyPr wrap="square" rtlCol="0">
            <a:spAutoFit/>
          </a:bodyPr>
          <a:lstStyle/>
          <a:p>
            <a:pPr algn="just"/>
            <a:r>
              <a:rPr lang="es-CO" sz="1400" dirty="0" smtClean="0"/>
              <a:t>Este componente es el conjunto </a:t>
            </a:r>
            <a:r>
              <a:rPr lang="es-CO" sz="1400" dirty="0"/>
              <a:t>de directrices y condiciones mínimas que brinda la alta dirección de las organizaciones con el fin de implementar y fortalecer su Sistema de Control Interno. </a:t>
            </a:r>
            <a:endParaRPr lang="es-CO" sz="1400" dirty="0" smtClean="0"/>
          </a:p>
          <a:p>
            <a:pPr algn="just"/>
            <a:endParaRPr lang="es-CO" sz="1400" b="1" dirty="0"/>
          </a:p>
          <a:p>
            <a:pPr algn="just"/>
            <a:r>
              <a:rPr lang="es-CO" sz="1400" dirty="0"/>
              <a:t>Para el análisis de este componente, se tuvieron en cuenta los resultados de las preguntas asociadas a </a:t>
            </a:r>
            <a:r>
              <a:rPr lang="es-CO" sz="1400" dirty="0" smtClean="0"/>
              <a:t>la Inducción y reinducción, Código de integridad y Conflicto de intereses, Manual de Funciones, Evaluación de desempeño, Capacitación, Incentivos y Bienestar entre otros.</a:t>
            </a:r>
            <a:endParaRPr lang="es-CO" sz="1400"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172" y="2406928"/>
            <a:ext cx="4370710" cy="2228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088" y="2306304"/>
            <a:ext cx="3580328" cy="2150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6847" y="4874257"/>
            <a:ext cx="4239361" cy="1389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088" y="4456487"/>
            <a:ext cx="3580328" cy="1972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1821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096574" y="412916"/>
            <a:ext cx="95800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800" dirty="0">
                <a:latin typeface="Arial Black" panose="020B0A04020102020204" pitchFamily="34" charset="0"/>
              </a:rPr>
              <a:t>ANÁLISIS DE RESULTADOS POR MÓDULO </a:t>
            </a:r>
            <a:r>
              <a:rPr lang="es-CO" altLang="es-CO" sz="2800" dirty="0" smtClean="0">
                <a:latin typeface="Arial Black" panose="020B0A04020102020204" pitchFamily="34" charset="0"/>
              </a:rPr>
              <a:t>2019</a:t>
            </a:r>
            <a:endParaRPr lang="es-CO" altLang="es-CO" sz="2800" dirty="0">
              <a:latin typeface="Arial Black" panose="020B0A04020102020204" pitchFamily="34" charset="0"/>
            </a:endParaRPr>
          </a:p>
        </p:txBody>
      </p:sp>
      <p:sp>
        <p:nvSpPr>
          <p:cNvPr id="7" name="6 CuadroTexto"/>
          <p:cNvSpPr txBox="1"/>
          <p:nvPr/>
        </p:nvSpPr>
        <p:spPr>
          <a:xfrm>
            <a:off x="789755" y="936136"/>
            <a:ext cx="10616964" cy="4832092"/>
          </a:xfrm>
          <a:prstGeom prst="rect">
            <a:avLst/>
          </a:prstGeom>
          <a:noFill/>
        </p:spPr>
        <p:txBody>
          <a:bodyPr wrap="square" rtlCol="0">
            <a:spAutoFit/>
          </a:bodyPr>
          <a:lstStyle/>
          <a:p>
            <a:pPr algn="just"/>
            <a:r>
              <a:rPr lang="es-CO" sz="1400" dirty="0"/>
              <a:t>Los resultados indican que el componente </a:t>
            </a:r>
            <a:r>
              <a:rPr lang="es-CO" sz="1400" dirty="0" smtClean="0"/>
              <a:t>Ambiente de Control</a:t>
            </a:r>
            <a:r>
              <a:rPr lang="es-CO" sz="1400" dirty="0"/>
              <a:t>, es percibido por los funcionarios de manera satisfactoria y adecuada, pues un </a:t>
            </a:r>
            <a:r>
              <a:rPr lang="es-CO" sz="1400" dirty="0" smtClean="0"/>
              <a:t>30% </a:t>
            </a:r>
            <a:r>
              <a:rPr lang="es-CO" sz="1400" dirty="0"/>
              <a:t>considera  que se cumple aceptablemente y el </a:t>
            </a:r>
            <a:r>
              <a:rPr lang="es-CO" sz="1400" dirty="0" smtClean="0"/>
              <a:t>45% </a:t>
            </a:r>
            <a:r>
              <a:rPr lang="es-CO" sz="1400" dirty="0"/>
              <a:t>que se cumple plenamente, lo que representa un </a:t>
            </a:r>
            <a:r>
              <a:rPr lang="es-CO" sz="1400" dirty="0" smtClean="0"/>
              <a:t>75% </a:t>
            </a:r>
            <a:r>
              <a:rPr lang="es-CO" sz="1400" dirty="0"/>
              <a:t>en la percepción positiva sobre el cumplimiento de las  actividades desarrolladas por la Entidad en relación a la implementación de controles o mecanismos </a:t>
            </a:r>
            <a:r>
              <a:rPr lang="es-CO" sz="1400" dirty="0" smtClean="0"/>
              <a:t>para </a:t>
            </a:r>
            <a:r>
              <a:rPr lang="es-CO" sz="1400" dirty="0"/>
              <a:t>facilitar el cumplimiento de los objetivos y la gestión de los </a:t>
            </a:r>
            <a:r>
              <a:rPr lang="es-CO" sz="1400" dirty="0" smtClean="0"/>
              <a:t>riesgos </a:t>
            </a:r>
            <a:r>
              <a:rPr lang="es-CO" sz="1400" dirty="0"/>
              <a:t>que pueden desviar su cumplimiento. </a:t>
            </a:r>
          </a:p>
          <a:p>
            <a:pPr algn="just"/>
            <a:endParaRPr lang="es-CO" sz="1400" dirty="0"/>
          </a:p>
          <a:p>
            <a:pPr algn="just"/>
            <a:r>
              <a:rPr lang="es-CO" sz="1400" dirty="0"/>
              <a:t>Cabe anotar, que las preguntas que obtuvieron los porcentajes más bajos respecto a la percepción de los encuestados, especialmente por desconocimiento y que por tanto se ubican en un </a:t>
            </a:r>
            <a:r>
              <a:rPr lang="es-CO" sz="1400" dirty="0" smtClean="0"/>
              <a:t>criterio </a:t>
            </a:r>
            <a:r>
              <a:rPr lang="es-CO" sz="1400" dirty="0"/>
              <a:t>inadecuado, fueron las relacionadas con </a:t>
            </a:r>
            <a:r>
              <a:rPr lang="es-CO" sz="1400" dirty="0" smtClean="0"/>
              <a:t>estrategias para la identificación </a:t>
            </a:r>
            <a:r>
              <a:rPr lang="es-CO" sz="1400" dirty="0"/>
              <a:t>y declaración de conflictos de </a:t>
            </a:r>
            <a:r>
              <a:rPr lang="es-CO" sz="1400" dirty="0" smtClean="0"/>
              <a:t>interés, la transferencia de conocimiento de los servidores que se retiran a quienes continúan vinculados y finalmente si se realiza la inducción a los gerentes </a:t>
            </a:r>
            <a:r>
              <a:rPr lang="es-CO" sz="1400" dirty="0"/>
              <a:t>públicos en la entidad </a:t>
            </a:r>
            <a:r>
              <a:rPr lang="es-CO" sz="1400" dirty="0" smtClean="0"/>
              <a:t>de </a:t>
            </a:r>
            <a:r>
              <a:rPr lang="es-CO" sz="1400" dirty="0"/>
              <a:t>manera permanente en el </a:t>
            </a:r>
            <a:r>
              <a:rPr lang="es-CO" sz="1400" dirty="0" smtClean="0"/>
              <a:t>Instituto.</a:t>
            </a:r>
          </a:p>
          <a:p>
            <a:pPr algn="just"/>
            <a:endParaRPr lang="es-CO" sz="1400" dirty="0"/>
          </a:p>
          <a:p>
            <a:pPr algn="just"/>
            <a:r>
              <a:rPr lang="es-CO" sz="1400" dirty="0" smtClean="0"/>
              <a:t>Por </a:t>
            </a:r>
            <a:r>
              <a:rPr lang="es-CO" sz="1400" dirty="0"/>
              <a:t>otra parte, las preguntas con mayores porcentajes de calificación y clasificadas como </a:t>
            </a:r>
            <a:r>
              <a:rPr lang="es-CO" sz="1400" dirty="0" smtClean="0"/>
              <a:t>adecuadas, </a:t>
            </a:r>
            <a:r>
              <a:rPr lang="es-CO" sz="1400" dirty="0"/>
              <a:t>son aquellas asociadas </a:t>
            </a:r>
            <a:r>
              <a:rPr lang="es-CO" sz="1400" dirty="0" smtClean="0"/>
              <a:t>al programa de </a:t>
            </a:r>
            <a:r>
              <a:rPr lang="es-CO" sz="1400" dirty="0"/>
              <a:t>bienestar e incentivos del Instituto</a:t>
            </a:r>
            <a:r>
              <a:rPr lang="es-CO" sz="1400" dirty="0" smtClean="0"/>
              <a:t>,</a:t>
            </a:r>
            <a:r>
              <a:rPr lang="es-CO" sz="1400" dirty="0"/>
              <a:t> el análisis de los resultados de la evaluación de desempeño </a:t>
            </a:r>
            <a:r>
              <a:rPr lang="es-CO" sz="1400" dirty="0" smtClean="0"/>
              <a:t>laboral y </a:t>
            </a:r>
            <a:r>
              <a:rPr lang="es-CO" sz="1400" dirty="0"/>
              <a:t>los acuerdos de gestión son coherentes con el cumplimiento de las metas de la entidad, </a:t>
            </a:r>
            <a:r>
              <a:rPr lang="es-CO" sz="1400" dirty="0" smtClean="0"/>
              <a:t>y al desarrolló del programa de </a:t>
            </a:r>
            <a:r>
              <a:rPr lang="es-CO" sz="1400" dirty="0"/>
              <a:t>capacitación para los servidores públicos del </a:t>
            </a:r>
            <a:r>
              <a:rPr lang="es-CO" sz="1400" dirty="0" smtClean="0"/>
              <a:t>Instituto.  </a:t>
            </a:r>
            <a:endParaRPr lang="es-CO" sz="1400" dirty="0"/>
          </a:p>
          <a:p>
            <a:pPr algn="just"/>
            <a:endParaRPr lang="es-CO" sz="1400" dirty="0"/>
          </a:p>
          <a:p>
            <a:pPr algn="just"/>
            <a:r>
              <a:rPr lang="es-CO" sz="1400" dirty="0"/>
              <a:t>Es importante tener presente que el desarrollo de este componente, impacta las dimensiones de </a:t>
            </a:r>
            <a:r>
              <a:rPr lang="es-CO" sz="1400" dirty="0" smtClean="0"/>
              <a:t>Desarrollo Humano y Dimensión de Gestión de Conocimiento, </a:t>
            </a:r>
            <a:r>
              <a:rPr lang="es-CO" sz="1400" dirty="0"/>
              <a:t>por lo que es importante que desde las diferentes Líneas de Defensa y de acuerdo a sus responsabilidades, se </a:t>
            </a:r>
            <a:r>
              <a:rPr lang="es-CO" sz="1400" dirty="0" smtClean="0"/>
              <a:t>continúe trabajando para el fortalecimiento y asegurar así la </a:t>
            </a:r>
            <a:r>
              <a:rPr lang="es-CO" sz="1400" dirty="0"/>
              <a:t>implementación y seguimiento </a:t>
            </a:r>
            <a:r>
              <a:rPr lang="es-CO" sz="1400" dirty="0" smtClean="0"/>
              <a:t>a </a:t>
            </a:r>
            <a:r>
              <a:rPr lang="es-CO" sz="1400" dirty="0"/>
              <a:t>los controles en los procesos y procedimientos para mitigar los riesgos que puedan afectar el cumplimiento de metas y objetivos. </a:t>
            </a:r>
            <a:endParaRPr lang="es-CO" sz="1400" dirty="0" smtClean="0"/>
          </a:p>
          <a:p>
            <a:pPr algn="just"/>
            <a:endParaRPr lang="es-CO" sz="1400" dirty="0"/>
          </a:p>
        </p:txBody>
      </p:sp>
    </p:spTree>
    <p:extLst>
      <p:ext uri="{BB962C8B-B14F-4D97-AF65-F5344CB8AC3E}">
        <p14:creationId xmlns:p14="http://schemas.microsoft.com/office/powerpoint/2010/main" val="2555418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096574" y="208633"/>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
        <p:nvSpPr>
          <p:cNvPr id="6" name="5 CuadroTexto"/>
          <p:cNvSpPr txBox="1"/>
          <p:nvPr/>
        </p:nvSpPr>
        <p:spPr>
          <a:xfrm>
            <a:off x="999777" y="722397"/>
            <a:ext cx="4757075" cy="338554"/>
          </a:xfrm>
          <a:prstGeom prst="rect">
            <a:avLst/>
          </a:prstGeom>
          <a:noFill/>
        </p:spPr>
        <p:txBody>
          <a:bodyPr wrap="square" rtlCol="0">
            <a:spAutoFit/>
          </a:bodyPr>
          <a:lstStyle/>
          <a:p>
            <a:r>
              <a:rPr lang="es-CO" sz="1600" b="1" dirty="0" smtClean="0"/>
              <a:t>COMPONENTE  EVALUACIÓN DEL RIESGO</a:t>
            </a:r>
            <a:endParaRPr lang="es-CO" sz="1600" b="1" dirty="0"/>
          </a:p>
        </p:txBody>
      </p:sp>
      <p:sp>
        <p:nvSpPr>
          <p:cNvPr id="7" name="6 CuadroTexto"/>
          <p:cNvSpPr txBox="1"/>
          <p:nvPr/>
        </p:nvSpPr>
        <p:spPr>
          <a:xfrm>
            <a:off x="999777" y="1060951"/>
            <a:ext cx="10616964" cy="1815882"/>
          </a:xfrm>
          <a:prstGeom prst="rect">
            <a:avLst/>
          </a:prstGeom>
          <a:noFill/>
        </p:spPr>
        <p:txBody>
          <a:bodyPr wrap="square" rtlCol="0">
            <a:spAutoFit/>
          </a:bodyPr>
          <a:lstStyle/>
          <a:p>
            <a:r>
              <a:rPr lang="es-CO" sz="1400" dirty="0" smtClean="0"/>
              <a:t>Es el proceso </a:t>
            </a:r>
            <a:r>
              <a:rPr lang="es-CO" sz="1400" dirty="0"/>
              <a:t>dinámico e interactivo que le permite a </a:t>
            </a:r>
            <a:r>
              <a:rPr lang="es-CO" sz="1400" dirty="0" smtClean="0"/>
              <a:t>la entidad </a:t>
            </a:r>
            <a:r>
              <a:rPr lang="es-CO" sz="1400" dirty="0"/>
              <a:t>identificar, evaluar y gestionar </a:t>
            </a:r>
            <a:r>
              <a:rPr lang="es-CO" sz="1400" dirty="0" smtClean="0"/>
              <a:t>aquellos eventos</a:t>
            </a:r>
            <a:r>
              <a:rPr lang="es-CO" sz="1400" dirty="0"/>
              <a:t>, tanto internos como externos, que </a:t>
            </a:r>
            <a:r>
              <a:rPr lang="es-CO" sz="1400" dirty="0" smtClean="0"/>
              <a:t>puedan afectar </a:t>
            </a:r>
            <a:r>
              <a:rPr lang="es-CO" sz="1400" dirty="0"/>
              <a:t>o impedir el logro de sus </a:t>
            </a:r>
            <a:r>
              <a:rPr lang="es-CO" sz="1400" dirty="0" smtClean="0"/>
              <a:t>objetivos institucionales</a:t>
            </a:r>
            <a:r>
              <a:rPr lang="es-CO" sz="1400" dirty="0"/>
              <a:t>. </a:t>
            </a:r>
            <a:endParaRPr lang="es-CO" sz="1400" dirty="0" smtClean="0"/>
          </a:p>
          <a:p>
            <a:endParaRPr lang="es-CO" sz="1400" b="1" dirty="0"/>
          </a:p>
          <a:p>
            <a:pPr algn="just"/>
            <a:r>
              <a:rPr lang="es-CO" sz="1400" dirty="0"/>
              <a:t>Para el análisis de este componente, se tuvieron en cuenta los resultados de las preguntas asociadas a la </a:t>
            </a:r>
            <a:r>
              <a:rPr lang="es-CO" sz="1400" dirty="0" smtClean="0"/>
              <a:t>Planeación </a:t>
            </a:r>
            <a:r>
              <a:rPr lang="es-CO" sz="1400" dirty="0"/>
              <a:t>y Gestión </a:t>
            </a:r>
            <a:r>
              <a:rPr lang="es-CO" sz="1400" dirty="0" smtClean="0"/>
              <a:t>MIPG y si este se </a:t>
            </a:r>
            <a:r>
              <a:rPr lang="es-CO" sz="1400" dirty="0"/>
              <a:t>ajusta a la gestión del Instituto, </a:t>
            </a:r>
            <a:r>
              <a:rPr lang="es-CO" sz="1400" dirty="0" smtClean="0"/>
              <a:t>sobre el Plan </a:t>
            </a:r>
            <a:r>
              <a:rPr lang="es-CO" sz="1400" dirty="0"/>
              <a:t>Estratégico: Misión, visión, objetivos, estrategias, metas y medición de resultados, como referentes generales de la gestión </a:t>
            </a:r>
            <a:r>
              <a:rPr lang="es-CO" sz="1400" dirty="0" smtClean="0"/>
              <a:t>Institucional, </a:t>
            </a:r>
            <a:r>
              <a:rPr lang="es-CO" sz="1400" dirty="0"/>
              <a:t>plan acción, </a:t>
            </a:r>
            <a:r>
              <a:rPr lang="es-CO" sz="1400" dirty="0" smtClean="0"/>
              <a:t>sobre los </a:t>
            </a:r>
            <a:r>
              <a:rPr lang="es-CO" sz="1400" dirty="0"/>
              <a:t>controles definidos por la entidad para mitigar los riesgos de gestión y corrupción incluyen responsable del control, frecuencia del control, descripción detallada de la operación del control, evidencia del control, nombre del </a:t>
            </a:r>
            <a:r>
              <a:rPr lang="es-CO" sz="1400" dirty="0" smtClean="0"/>
              <a:t>control entre otros.</a:t>
            </a:r>
            <a:endParaRPr lang="es-CO" sz="1400" b="1" dirty="0"/>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574" y="2876833"/>
            <a:ext cx="3429000"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495" y="2876833"/>
            <a:ext cx="3577937" cy="1900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6574" y="4912569"/>
            <a:ext cx="3600450" cy="1424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3495" y="4840476"/>
            <a:ext cx="3414096" cy="1568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7159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096574" y="412916"/>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
        <p:nvSpPr>
          <p:cNvPr id="7" name="6 CuadroTexto"/>
          <p:cNvSpPr txBox="1"/>
          <p:nvPr/>
        </p:nvSpPr>
        <p:spPr>
          <a:xfrm>
            <a:off x="789755" y="936136"/>
            <a:ext cx="10616964" cy="5262979"/>
          </a:xfrm>
          <a:prstGeom prst="rect">
            <a:avLst/>
          </a:prstGeom>
          <a:noFill/>
        </p:spPr>
        <p:txBody>
          <a:bodyPr wrap="square" rtlCol="0">
            <a:spAutoFit/>
          </a:bodyPr>
          <a:lstStyle/>
          <a:p>
            <a:pPr algn="just"/>
            <a:r>
              <a:rPr lang="es-CO" sz="1400" dirty="0"/>
              <a:t>Los resultados indican que el componente </a:t>
            </a:r>
            <a:r>
              <a:rPr lang="es-CO" sz="1400" dirty="0" smtClean="0"/>
              <a:t>Evaluación del riesgo, lo perciben los funcionarios de </a:t>
            </a:r>
            <a:r>
              <a:rPr lang="es-CO" sz="1400" dirty="0"/>
              <a:t>manera satisfactoria y adecuada, pues un </a:t>
            </a:r>
            <a:r>
              <a:rPr lang="es-CO" sz="1400" dirty="0" smtClean="0"/>
              <a:t>33% </a:t>
            </a:r>
            <a:r>
              <a:rPr lang="es-CO" sz="1400" dirty="0"/>
              <a:t>considera  que se cumple aceptablemente y el </a:t>
            </a:r>
            <a:r>
              <a:rPr lang="es-CO" sz="1400" dirty="0" smtClean="0"/>
              <a:t>45% </a:t>
            </a:r>
            <a:r>
              <a:rPr lang="es-CO" sz="1400" dirty="0"/>
              <a:t>que se cumple plenamente, lo que representa un </a:t>
            </a:r>
            <a:r>
              <a:rPr lang="es-CO" sz="1400" dirty="0" smtClean="0"/>
              <a:t>78% </a:t>
            </a:r>
            <a:r>
              <a:rPr lang="es-CO" sz="1400" dirty="0"/>
              <a:t>en la percepción positiva sobre el cumplimiento de las </a:t>
            </a:r>
            <a:r>
              <a:rPr lang="es-CO" sz="1400" dirty="0" smtClean="0"/>
              <a:t>actividades </a:t>
            </a:r>
            <a:r>
              <a:rPr lang="es-CO" sz="1400" dirty="0"/>
              <a:t>desarrolladas por la Entidad en relación </a:t>
            </a:r>
            <a:r>
              <a:rPr lang="es-CO" sz="1400" dirty="0" smtClean="0"/>
              <a:t>con el proceso que le permite a la entidad </a:t>
            </a:r>
            <a:r>
              <a:rPr lang="es-CO" sz="1400" dirty="0"/>
              <a:t>identificar, evaluar y gestionar </a:t>
            </a:r>
            <a:r>
              <a:rPr lang="es-CO" sz="1400" dirty="0" smtClean="0"/>
              <a:t>aquellos eventos</a:t>
            </a:r>
            <a:r>
              <a:rPr lang="es-CO" sz="1400" dirty="0"/>
              <a:t>, tanto internos como externos, que </a:t>
            </a:r>
            <a:r>
              <a:rPr lang="es-CO" sz="1400" dirty="0" smtClean="0"/>
              <a:t>puedan afectar </a:t>
            </a:r>
            <a:r>
              <a:rPr lang="es-CO" sz="1400" dirty="0"/>
              <a:t>o impedir el logro de sus </a:t>
            </a:r>
            <a:r>
              <a:rPr lang="es-CO" sz="1400" dirty="0" smtClean="0"/>
              <a:t>objetivos institucionales</a:t>
            </a:r>
            <a:r>
              <a:rPr lang="es-CO" sz="1400" dirty="0"/>
              <a:t>.  </a:t>
            </a:r>
            <a:endParaRPr lang="es-CO" sz="1400" dirty="0" smtClean="0"/>
          </a:p>
          <a:p>
            <a:pPr algn="just"/>
            <a:endParaRPr lang="es-CO" sz="1400" dirty="0"/>
          </a:p>
          <a:p>
            <a:pPr algn="just"/>
            <a:r>
              <a:rPr lang="es-CO" sz="1400" dirty="0" smtClean="0"/>
              <a:t>Para este componente, las </a:t>
            </a:r>
            <a:r>
              <a:rPr lang="es-CO" sz="1400" dirty="0"/>
              <a:t>preguntas que obtuvieron los porcentajes más bajos respecto a la percepción de los encuestados, </a:t>
            </a:r>
            <a:r>
              <a:rPr lang="es-CO" sz="1400" dirty="0" smtClean="0"/>
              <a:t>ya sea </a:t>
            </a:r>
            <a:r>
              <a:rPr lang="es-CO" sz="1400" dirty="0"/>
              <a:t>por desconocimiento </a:t>
            </a:r>
            <a:r>
              <a:rPr lang="es-CO" sz="1400" dirty="0" smtClean="0"/>
              <a:t>o porque los funcionarios perciben que el Instituto no esta cumpliendo o aplicando los temas y </a:t>
            </a:r>
            <a:r>
              <a:rPr lang="es-CO" sz="1400" dirty="0"/>
              <a:t>que por tanto se ubican en un </a:t>
            </a:r>
            <a:r>
              <a:rPr lang="es-CO" sz="1400" dirty="0" smtClean="0"/>
              <a:t>criterio </a:t>
            </a:r>
            <a:r>
              <a:rPr lang="es-CO" sz="1400" dirty="0"/>
              <a:t>inadecuado, </a:t>
            </a:r>
            <a:r>
              <a:rPr lang="es-CO" sz="1400" dirty="0" smtClean="0"/>
              <a:t>las preguntas relacionadas con lo anterior </a:t>
            </a:r>
            <a:r>
              <a:rPr lang="es-CO" sz="1400" dirty="0"/>
              <a:t>fueron </a:t>
            </a:r>
            <a:r>
              <a:rPr lang="es-CO" sz="1400" dirty="0" smtClean="0"/>
              <a:t>si los </a:t>
            </a:r>
            <a:r>
              <a:rPr lang="es-CO" sz="1400" dirty="0"/>
              <a:t>supervisores e interventores realizan seguimiento a los riesgos de los contratos e informan las alertas a que haya lugar, </a:t>
            </a:r>
            <a:r>
              <a:rPr lang="es-CO" sz="1400" dirty="0" smtClean="0"/>
              <a:t>otro tema para reforzar es la </a:t>
            </a:r>
            <a:r>
              <a:rPr lang="es-CO" sz="1400" dirty="0"/>
              <a:t>identificación de riesgos relacionados con fraude y corrupción, </a:t>
            </a:r>
            <a:r>
              <a:rPr lang="es-CO" sz="1400" dirty="0" smtClean="0"/>
              <a:t>y por último los frente a los indicadores </a:t>
            </a:r>
            <a:r>
              <a:rPr lang="es-CO" sz="1400" dirty="0"/>
              <a:t>de medición y seguimiento del desempeño son calculados y utilizados por la entidad en el marco de su política de servicio al </a:t>
            </a:r>
            <a:r>
              <a:rPr lang="es-CO" sz="1400" dirty="0" smtClean="0"/>
              <a:t>ciudadano.</a:t>
            </a:r>
          </a:p>
          <a:p>
            <a:pPr algn="just"/>
            <a:endParaRPr lang="es-CO" sz="1400" dirty="0"/>
          </a:p>
          <a:p>
            <a:pPr algn="just"/>
            <a:r>
              <a:rPr lang="es-CO" sz="1400" dirty="0" smtClean="0"/>
              <a:t>Por </a:t>
            </a:r>
            <a:r>
              <a:rPr lang="es-CO" sz="1400" dirty="0"/>
              <a:t>otra parte, las preguntas con mayores porcentajes de calificación y clasificadas como </a:t>
            </a:r>
            <a:r>
              <a:rPr lang="es-CO" sz="1400" dirty="0" smtClean="0"/>
              <a:t>adecuadas, </a:t>
            </a:r>
            <a:r>
              <a:rPr lang="es-CO" sz="1400" dirty="0"/>
              <a:t>son aquellas asociadas al </a:t>
            </a:r>
            <a:r>
              <a:rPr lang="es-CO" sz="1400" dirty="0" smtClean="0"/>
              <a:t>conocimiento de </a:t>
            </a:r>
            <a:r>
              <a:rPr lang="es-CO" sz="1400" dirty="0"/>
              <a:t>los objetivos, alcance, misión y actividades del proceso al cual hace parte, </a:t>
            </a:r>
            <a:r>
              <a:rPr lang="es-CO" sz="1400" dirty="0" smtClean="0"/>
              <a:t>como también el conocimiento del Plan </a:t>
            </a:r>
            <a:r>
              <a:rPr lang="es-CO" sz="1400" dirty="0"/>
              <a:t>Estratégico: Misión, visión, objetivos, estrategias, metas y medición de resultados, como referentes generales de la gestión </a:t>
            </a:r>
            <a:r>
              <a:rPr lang="es-CO" sz="1400" dirty="0" smtClean="0"/>
              <a:t>Institucional</a:t>
            </a:r>
            <a:r>
              <a:rPr lang="es-CO" sz="1400" dirty="0"/>
              <a:t> y finalmente l</a:t>
            </a:r>
            <a:r>
              <a:rPr lang="es-CO" sz="1400" dirty="0" smtClean="0"/>
              <a:t>a </a:t>
            </a:r>
            <a:r>
              <a:rPr lang="es-CO" sz="1400" dirty="0"/>
              <a:t>coordinación y el acompañamiento en la formulación, preparación y seguimiento de políticas, planes, programas y proyectos, contribuyen al cumplimiento de los objetivos </a:t>
            </a:r>
            <a:r>
              <a:rPr lang="es-CO" sz="1400" dirty="0" smtClean="0"/>
              <a:t>institucionales.</a:t>
            </a:r>
            <a:endParaRPr lang="es-CO" sz="1400" dirty="0"/>
          </a:p>
          <a:p>
            <a:pPr algn="just"/>
            <a:endParaRPr lang="es-CO" sz="1400" dirty="0"/>
          </a:p>
          <a:p>
            <a:pPr algn="just"/>
            <a:r>
              <a:rPr lang="es-CO" sz="1400" dirty="0"/>
              <a:t>Es importante tener presente que el desarrollo de este componente, impacta las dimensiones de </a:t>
            </a:r>
            <a:r>
              <a:rPr lang="es-CO" sz="1400" dirty="0" smtClean="0"/>
              <a:t>Dirección estratégico y planeación</a:t>
            </a:r>
            <a:r>
              <a:rPr lang="es-CO" sz="1400" dirty="0"/>
              <a:t>, Dimensión de Valores por </a:t>
            </a:r>
            <a:r>
              <a:rPr lang="es-CO" sz="1400" dirty="0" smtClean="0"/>
              <a:t>resultados, por </a:t>
            </a:r>
            <a:r>
              <a:rPr lang="es-CO" sz="1400" dirty="0"/>
              <a:t>lo que es importante que desde las diferentes Líneas de Defensa y de acuerdo a sus responsabilidades, se </a:t>
            </a:r>
            <a:r>
              <a:rPr lang="es-CO" sz="1400" dirty="0" smtClean="0"/>
              <a:t>continúe trabajando para el fortalecimiento y asegurar así la </a:t>
            </a:r>
            <a:r>
              <a:rPr lang="es-CO" sz="1400" dirty="0"/>
              <a:t>implementación y seguimiento </a:t>
            </a:r>
            <a:r>
              <a:rPr lang="es-CO" sz="1400" dirty="0" smtClean="0"/>
              <a:t>a </a:t>
            </a:r>
            <a:r>
              <a:rPr lang="es-CO" sz="1400" dirty="0"/>
              <a:t>los controles en los procesos y procedimientos para mitigar los riesgos que puedan afectar el cumplimiento de metas y objetivos. </a:t>
            </a:r>
            <a:endParaRPr lang="es-CO" sz="1400" dirty="0" smtClean="0"/>
          </a:p>
          <a:p>
            <a:pPr algn="just"/>
            <a:endParaRPr lang="es-CO" sz="1400" dirty="0"/>
          </a:p>
        </p:txBody>
      </p:sp>
    </p:spTree>
    <p:extLst>
      <p:ext uri="{BB962C8B-B14F-4D97-AF65-F5344CB8AC3E}">
        <p14:creationId xmlns:p14="http://schemas.microsoft.com/office/powerpoint/2010/main" val="866377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50461" y="612971"/>
            <a:ext cx="4992555" cy="307777"/>
          </a:xfrm>
          <a:prstGeom prst="rect">
            <a:avLst/>
          </a:prstGeom>
          <a:noFill/>
        </p:spPr>
        <p:txBody>
          <a:bodyPr wrap="square" rtlCol="0">
            <a:spAutoFit/>
          </a:bodyPr>
          <a:lstStyle/>
          <a:p>
            <a:r>
              <a:rPr lang="es-CO" sz="1400" b="1" dirty="0" smtClean="0"/>
              <a:t>COMPONENTE ACTIVIDADES DE CONTROL</a:t>
            </a:r>
            <a:endParaRPr lang="es-CO" sz="1400" b="1" dirty="0"/>
          </a:p>
        </p:txBody>
      </p:sp>
      <p:sp>
        <p:nvSpPr>
          <p:cNvPr id="5" name="4 CuadroTexto"/>
          <p:cNvSpPr txBox="1"/>
          <p:nvPr/>
        </p:nvSpPr>
        <p:spPr>
          <a:xfrm>
            <a:off x="340157" y="945650"/>
            <a:ext cx="11713301" cy="1415772"/>
          </a:xfrm>
          <a:prstGeom prst="rect">
            <a:avLst/>
          </a:prstGeom>
          <a:noFill/>
        </p:spPr>
        <p:txBody>
          <a:bodyPr wrap="square" rtlCol="0">
            <a:spAutoFit/>
          </a:bodyPr>
          <a:lstStyle/>
          <a:p>
            <a:pPr algn="just"/>
            <a:r>
              <a:rPr lang="es-CO" sz="1200" dirty="0" smtClean="0"/>
              <a:t>Involucra las acciones establecidas por la Entidad, a través de políticas de operación, procesos y procedimientos, que contribuyen a la materialización de las directrices impartidas por la </a:t>
            </a:r>
            <a:r>
              <a:rPr lang="es-CO" sz="1200" dirty="0"/>
              <a:t>A</a:t>
            </a:r>
            <a:r>
              <a:rPr lang="es-CO" sz="1200" dirty="0" smtClean="0"/>
              <a:t>lta Dirección para el logro de los objetivos. Estas actividades permiten el control de los riesgos que pueden incidir en el cumplimiento de los objetivos institucionales. </a:t>
            </a:r>
          </a:p>
          <a:p>
            <a:pPr algn="just"/>
            <a:endParaRPr lang="es-CO" sz="1200" b="1" dirty="0"/>
          </a:p>
          <a:p>
            <a:pPr algn="just"/>
            <a:r>
              <a:rPr lang="es-CO" sz="1200" dirty="0" smtClean="0"/>
              <a:t>Para el análisis de este componente, se tuvieron en cuenta los resultados de las preguntas asociadas a la estructura organizacional, políticas de operación, modelo de operación por procesos, procedimientos, actividades de control, monitoreo y seguimiento a la gestión para la mejora continua, planes, programas y proyectos.  </a:t>
            </a:r>
            <a:endParaRPr lang="es-CO" sz="1200" b="1" dirty="0" smtClean="0"/>
          </a:p>
          <a:p>
            <a:pPr algn="just"/>
            <a:endParaRPr lang="es-CO" sz="1400" b="1" dirty="0"/>
          </a:p>
        </p:txBody>
      </p:sp>
      <p:graphicFrame>
        <p:nvGraphicFramePr>
          <p:cNvPr id="9" name="8 Tabla"/>
          <p:cNvGraphicFramePr>
            <a:graphicFrameLocks noGrp="1"/>
          </p:cNvGraphicFramePr>
          <p:nvPr>
            <p:extLst>
              <p:ext uri="{D42A27DB-BD31-4B8C-83A1-F6EECF244321}">
                <p14:modId xmlns:p14="http://schemas.microsoft.com/office/powerpoint/2010/main" val="2782760314"/>
              </p:ext>
            </p:extLst>
          </p:nvPr>
        </p:nvGraphicFramePr>
        <p:xfrm>
          <a:off x="431371" y="2780929"/>
          <a:ext cx="4338968" cy="1133475"/>
        </p:xfrm>
        <a:graphic>
          <a:graphicData uri="http://schemas.openxmlformats.org/drawingml/2006/table">
            <a:tbl>
              <a:tblPr/>
              <a:tblGrid>
                <a:gridCol w="2898808">
                  <a:extLst>
                    <a:ext uri="{9D8B030D-6E8A-4147-A177-3AD203B41FA5}">
                      <a16:colId xmlns:a16="http://schemas.microsoft.com/office/drawing/2014/main" xmlns="" val="20000"/>
                    </a:ext>
                  </a:extLst>
                </a:gridCol>
                <a:gridCol w="1440160">
                  <a:extLst>
                    <a:ext uri="{9D8B030D-6E8A-4147-A177-3AD203B41FA5}">
                      <a16:colId xmlns:a16="http://schemas.microsoft.com/office/drawing/2014/main" xmlns="" val="20001"/>
                    </a:ext>
                  </a:extLst>
                </a:gridCol>
              </a:tblGrid>
              <a:tr h="323850">
                <a:tc>
                  <a:txBody>
                    <a:bodyPr/>
                    <a:lstStyle/>
                    <a:p>
                      <a:pPr algn="ctr" fontAlgn="ctr"/>
                      <a:r>
                        <a:rPr lang="es-CO" sz="1000" b="1" i="1" u="none" strike="noStrike" dirty="0">
                          <a:solidFill>
                            <a:srgbClr val="000000"/>
                          </a:solidFill>
                          <a:effectLst/>
                          <a:latin typeface="Arial"/>
                        </a:rPr>
                        <a:t>CATEGORÍA DE CALIFICACIÓN</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s-CO" sz="1000" b="1" i="1" u="none" strike="noStrike" dirty="0">
                          <a:solidFill>
                            <a:srgbClr val="000000"/>
                          </a:solidFill>
                          <a:effectLst/>
                          <a:latin typeface="Arial"/>
                        </a:rPr>
                        <a:t>PORCENTAJE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0"/>
                  </a:ext>
                </a:extLst>
              </a:tr>
              <a:tr h="161925">
                <a:tc>
                  <a:txBody>
                    <a:bodyPr/>
                    <a:lstStyle/>
                    <a:p>
                      <a:pPr algn="l" fontAlgn="ctr"/>
                      <a:r>
                        <a:rPr lang="es-CO" sz="1000" b="0" i="0" u="none" strike="noStrike">
                          <a:solidFill>
                            <a:srgbClr val="000000"/>
                          </a:solidFill>
                          <a:effectLst/>
                          <a:latin typeface="Arial"/>
                        </a:rPr>
                        <a:t>No sabe </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9%</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61925">
                <a:tc>
                  <a:txBody>
                    <a:bodyPr/>
                    <a:lstStyle/>
                    <a:p>
                      <a:pPr algn="l" fontAlgn="ctr"/>
                      <a:r>
                        <a:rPr lang="es-CO" sz="1000" b="0" i="0" u="none" strike="noStrike">
                          <a:solidFill>
                            <a:srgbClr val="000000"/>
                          </a:solidFill>
                          <a:effectLst/>
                          <a:latin typeface="Arial"/>
                        </a:rPr>
                        <a:t>No cumple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2%</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61925">
                <a:tc>
                  <a:txBody>
                    <a:bodyPr/>
                    <a:lstStyle/>
                    <a:p>
                      <a:pPr algn="l" fontAlgn="ctr"/>
                      <a:r>
                        <a:rPr lang="es-CO" sz="1000" b="0" i="0" u="none" strike="noStrike">
                          <a:solidFill>
                            <a:srgbClr val="000000"/>
                          </a:solidFill>
                          <a:effectLst/>
                          <a:latin typeface="Arial"/>
                        </a:rPr>
                        <a:t>Se cumple insatisfactoriamente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7%</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61925">
                <a:tc>
                  <a:txBody>
                    <a:bodyPr/>
                    <a:lstStyle/>
                    <a:p>
                      <a:pPr algn="l" fontAlgn="ctr"/>
                      <a:r>
                        <a:rPr lang="es-CO" sz="1000" b="0" i="0" u="none" strike="noStrike">
                          <a:solidFill>
                            <a:srgbClr val="000000"/>
                          </a:solidFill>
                          <a:effectLst/>
                          <a:latin typeface="Arial"/>
                        </a:rPr>
                        <a:t>Se cumple aceptablemente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31%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61925">
                <a:tc>
                  <a:txBody>
                    <a:bodyPr/>
                    <a:lstStyle/>
                    <a:p>
                      <a:pPr algn="l" fontAlgn="ctr"/>
                      <a:r>
                        <a:rPr lang="es-CO" sz="1000" b="0" i="0" u="none" strike="noStrike">
                          <a:solidFill>
                            <a:srgbClr val="000000"/>
                          </a:solidFill>
                          <a:effectLst/>
                          <a:latin typeface="Arial"/>
                        </a:rPr>
                        <a:t>Cumple plenamente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51%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graphicFrame>
        <p:nvGraphicFramePr>
          <p:cNvPr id="10" name="3 Gráfico"/>
          <p:cNvGraphicFramePr>
            <a:graphicFrameLocks/>
          </p:cNvGraphicFramePr>
          <p:nvPr>
            <p:extLst>
              <p:ext uri="{D42A27DB-BD31-4B8C-83A1-F6EECF244321}">
                <p14:modId xmlns:p14="http://schemas.microsoft.com/office/powerpoint/2010/main" val="208523152"/>
              </p:ext>
            </p:extLst>
          </p:nvPr>
        </p:nvGraphicFramePr>
        <p:xfrm>
          <a:off x="5903979" y="2464088"/>
          <a:ext cx="5825491" cy="19730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10 Tabla"/>
          <p:cNvGraphicFramePr>
            <a:graphicFrameLocks noGrp="1"/>
          </p:cNvGraphicFramePr>
          <p:nvPr>
            <p:extLst>
              <p:ext uri="{D42A27DB-BD31-4B8C-83A1-F6EECF244321}">
                <p14:modId xmlns:p14="http://schemas.microsoft.com/office/powerpoint/2010/main" val="580661555"/>
              </p:ext>
            </p:extLst>
          </p:nvPr>
        </p:nvGraphicFramePr>
        <p:xfrm>
          <a:off x="431371" y="4941168"/>
          <a:ext cx="5046134" cy="990600"/>
        </p:xfrm>
        <a:graphic>
          <a:graphicData uri="http://schemas.openxmlformats.org/drawingml/2006/table">
            <a:tbl>
              <a:tblPr/>
              <a:tblGrid>
                <a:gridCol w="2489200">
                  <a:extLst>
                    <a:ext uri="{9D8B030D-6E8A-4147-A177-3AD203B41FA5}">
                      <a16:colId xmlns:a16="http://schemas.microsoft.com/office/drawing/2014/main" xmlns="" val="20000"/>
                    </a:ext>
                  </a:extLst>
                </a:gridCol>
                <a:gridCol w="1303867">
                  <a:extLst>
                    <a:ext uri="{9D8B030D-6E8A-4147-A177-3AD203B41FA5}">
                      <a16:colId xmlns:a16="http://schemas.microsoft.com/office/drawing/2014/main" xmlns="" val="20001"/>
                    </a:ext>
                  </a:extLst>
                </a:gridCol>
                <a:gridCol w="1253067">
                  <a:extLst>
                    <a:ext uri="{9D8B030D-6E8A-4147-A177-3AD203B41FA5}">
                      <a16:colId xmlns:a16="http://schemas.microsoft.com/office/drawing/2014/main" xmlns="" val="20002"/>
                    </a:ext>
                  </a:extLst>
                </a:gridCol>
              </a:tblGrid>
              <a:tr h="342900">
                <a:tc>
                  <a:txBody>
                    <a:bodyPr/>
                    <a:lstStyle/>
                    <a:p>
                      <a:pPr algn="ctr" fontAlgn="ctr"/>
                      <a:r>
                        <a:rPr lang="es-CO" sz="1000" b="1" i="1" u="none" strike="noStrike" dirty="0">
                          <a:solidFill>
                            <a:srgbClr val="000000"/>
                          </a:solidFill>
                          <a:effectLst/>
                          <a:latin typeface="Arial"/>
                        </a:rPr>
                        <a:t>DESCRIPCIÓN</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s-CO" sz="1000" b="1" i="1" u="none" strike="noStrike" dirty="0">
                          <a:solidFill>
                            <a:srgbClr val="000000"/>
                          </a:solidFill>
                          <a:effectLst/>
                          <a:latin typeface="Arial"/>
                        </a:rPr>
                        <a:t>CRITERIO</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s-CO" sz="1000" b="1" i="1" u="none" strike="noStrike" dirty="0">
                          <a:solidFill>
                            <a:srgbClr val="000000"/>
                          </a:solidFill>
                          <a:effectLst/>
                          <a:latin typeface="Arial"/>
                        </a:rPr>
                        <a:t>PORCENTAJE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0"/>
                  </a:ext>
                </a:extLst>
              </a:tr>
              <a:tr h="161925">
                <a:tc>
                  <a:txBody>
                    <a:bodyPr/>
                    <a:lstStyle/>
                    <a:p>
                      <a:pPr algn="l" fontAlgn="ctr"/>
                      <a:r>
                        <a:rPr lang="es-CO" sz="1000" b="0" i="0" u="none" strike="noStrike">
                          <a:solidFill>
                            <a:srgbClr val="000000"/>
                          </a:solidFill>
                          <a:effectLst/>
                          <a:latin typeface="Arial"/>
                        </a:rPr>
                        <a:t>No sabe, No cumple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Inadecuado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11%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61925">
                <a:tc>
                  <a:txBody>
                    <a:bodyPr/>
                    <a:lstStyle/>
                    <a:p>
                      <a:pPr algn="l" fontAlgn="ctr"/>
                      <a:r>
                        <a:rPr lang="es-CO" sz="1000" b="0" i="0" u="none" strike="noStrike">
                          <a:solidFill>
                            <a:srgbClr val="000000"/>
                          </a:solidFill>
                          <a:effectLst/>
                          <a:latin typeface="Arial"/>
                        </a:rPr>
                        <a:t>Se cumple insatisfactoriamente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Deficiente</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7%</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61925">
                <a:tc>
                  <a:txBody>
                    <a:bodyPr/>
                    <a:lstStyle/>
                    <a:p>
                      <a:pPr algn="l" fontAlgn="ctr"/>
                      <a:r>
                        <a:rPr lang="es-CO" sz="1000" b="0" i="0" u="none" strike="noStrike">
                          <a:solidFill>
                            <a:srgbClr val="000000"/>
                          </a:solidFill>
                          <a:effectLst/>
                          <a:latin typeface="Arial"/>
                        </a:rPr>
                        <a:t>Se cumple aceptablemente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Satisfactorio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31%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61925">
                <a:tc>
                  <a:txBody>
                    <a:bodyPr/>
                    <a:lstStyle/>
                    <a:p>
                      <a:pPr algn="l" fontAlgn="ctr"/>
                      <a:r>
                        <a:rPr lang="es-CO" sz="1000" b="0" i="0" u="none" strike="noStrike">
                          <a:solidFill>
                            <a:srgbClr val="000000"/>
                          </a:solidFill>
                          <a:effectLst/>
                          <a:latin typeface="Arial"/>
                        </a:rPr>
                        <a:t>Cumple plenamente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Adecuado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51%</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graphicFrame>
        <p:nvGraphicFramePr>
          <p:cNvPr id="13" name="5 Gráfico"/>
          <p:cNvGraphicFramePr>
            <a:graphicFrameLocks/>
          </p:cNvGraphicFramePr>
          <p:nvPr>
            <p:extLst>
              <p:ext uri="{D42A27DB-BD31-4B8C-83A1-F6EECF244321}">
                <p14:modId xmlns:p14="http://schemas.microsoft.com/office/powerpoint/2010/main" val="160004234"/>
              </p:ext>
            </p:extLst>
          </p:nvPr>
        </p:nvGraphicFramePr>
        <p:xfrm>
          <a:off x="5903979" y="4600664"/>
          <a:ext cx="5856651" cy="206869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305993" y="151306"/>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Tree>
    <p:extLst>
      <p:ext uri="{BB962C8B-B14F-4D97-AF65-F5344CB8AC3E}">
        <p14:creationId xmlns:p14="http://schemas.microsoft.com/office/powerpoint/2010/main" val="3367688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68137" y="1509900"/>
            <a:ext cx="11713301" cy="3539430"/>
          </a:xfrm>
          <a:prstGeom prst="rect">
            <a:avLst/>
          </a:prstGeom>
          <a:noFill/>
        </p:spPr>
        <p:txBody>
          <a:bodyPr wrap="square" rtlCol="0">
            <a:spAutoFit/>
          </a:bodyPr>
          <a:lstStyle/>
          <a:p>
            <a:pPr algn="just"/>
            <a:r>
              <a:rPr lang="es-CO" sz="1400" dirty="0" smtClean="0"/>
              <a:t>Los resultados indican que el componente Actividades de Control, es percibido por los funcionarios de manera satisfactoria y adecuada, pues un 31% considera  que se cumple aceptablemente y el  51% que se cumple plenamente, lo que representa un 82% en la percepción positiva sobre el cumplimiento de las  actividades desarrolladas por la Entidad en relación a la implementación de controles o mecanismos  para facilitar el cumplimiento de los objetivos y la gestión de los riesgo s que pueden desviar su cumplimiento. </a:t>
            </a:r>
          </a:p>
          <a:p>
            <a:pPr algn="just"/>
            <a:endParaRPr lang="es-CO" sz="1400" b="1" dirty="0"/>
          </a:p>
          <a:p>
            <a:pPr algn="just"/>
            <a:r>
              <a:rPr lang="es-CO" sz="1400" dirty="0" smtClean="0"/>
              <a:t>Cabe anotar, que las preguntas que obtuvieron los porcentajes más bajos respecto a la percepción de los encuestados, especialmente por desconocimiento y que por tanto se ubican en un  criterio inadecuado, fueron las relacionadas con los mecanismos de medición y el seguimiento para la evaluación en el cumplimiento de objetivos de los procesos, lo que refleja la importancia de fortalecer la divulgación sobre la implementación de los mecanismos a través de los cuales se realiza la medición a la gestión en los diferentes niveles de la Entidad y los resultados producto de su seguimiento.  Por otra parte, las preguntas con mayores porcentajes de calificación y clasificadas como adecuadas , son aquellas asociadas al plan de acción y al conocimiento de los objetivos y metas del proyecto al cual se pertenece.  </a:t>
            </a:r>
          </a:p>
          <a:p>
            <a:pPr algn="just"/>
            <a:endParaRPr lang="es-CO" sz="1400" b="1" dirty="0"/>
          </a:p>
          <a:p>
            <a:pPr algn="just"/>
            <a:r>
              <a:rPr lang="es-CO" sz="1400" dirty="0" smtClean="0"/>
              <a:t>Es importante tener presente que el desarrollo de este componente, impacta las dimensiones de Direccionamiento Estratégico y Planeación, y Gestión con Valores para Resultados del Modelo Integrado de Planeación y Gestión, por lo que es importante que desde las diferentes Líneas de Defensa y de acuerdo a sus responsabilidades, se mantengan los esfuerzos  y  mecanismos  para asegurar la adopción, implementación y seguimiento  a los controles en los procesos y procedimientos para mitigar los riesgos que puedan afectar el cumplimiento de metas y objetivos.      </a:t>
            </a:r>
            <a:endParaRPr lang="es-CO" sz="1400" dirty="0"/>
          </a:p>
        </p:txBody>
      </p:sp>
      <p:sp>
        <p:nvSpPr>
          <p:cNvPr id="3"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305993" y="382138"/>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Tree>
    <p:extLst>
      <p:ext uri="{BB962C8B-B14F-4D97-AF65-F5344CB8AC3E}">
        <p14:creationId xmlns:p14="http://schemas.microsoft.com/office/powerpoint/2010/main" val="92986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69712" y="626061"/>
            <a:ext cx="5568619" cy="523220"/>
          </a:xfrm>
          <a:prstGeom prst="rect">
            <a:avLst/>
          </a:prstGeom>
          <a:noFill/>
        </p:spPr>
        <p:txBody>
          <a:bodyPr wrap="square" rtlCol="0">
            <a:spAutoFit/>
          </a:bodyPr>
          <a:lstStyle/>
          <a:p>
            <a:r>
              <a:rPr lang="es-CO" sz="1400" b="1" dirty="0" smtClean="0"/>
              <a:t>COMPONENTE INFORMACIÓN Y COMUNICACIÓN</a:t>
            </a:r>
          </a:p>
          <a:p>
            <a:endParaRPr lang="es-CO" sz="1400" b="1" dirty="0"/>
          </a:p>
        </p:txBody>
      </p:sp>
      <p:sp>
        <p:nvSpPr>
          <p:cNvPr id="5" name="4 CuadroTexto"/>
          <p:cNvSpPr txBox="1"/>
          <p:nvPr/>
        </p:nvSpPr>
        <p:spPr>
          <a:xfrm>
            <a:off x="239348" y="1223647"/>
            <a:ext cx="11713301" cy="1384995"/>
          </a:xfrm>
          <a:prstGeom prst="rect">
            <a:avLst/>
          </a:prstGeom>
          <a:noFill/>
        </p:spPr>
        <p:txBody>
          <a:bodyPr wrap="square" rtlCol="0">
            <a:spAutoFit/>
          </a:bodyPr>
          <a:lstStyle/>
          <a:p>
            <a:pPr algn="just"/>
            <a:r>
              <a:rPr lang="es-CO" sz="1200" dirty="0" smtClean="0"/>
              <a:t>Su propósito es permitir que la información se utilice de manera adecuada y que se comunique por los medios y tiempos oportunos, requiere del diseño de políticas y mecanismos para la generación, consecución y procesamiento de los datos al interior y exterior de la Entidad para divulgar los resultados de la gestión y que de esta manera se procure responder  a las necesidades de los grupos de valor.</a:t>
            </a:r>
          </a:p>
          <a:p>
            <a:pPr algn="just"/>
            <a:r>
              <a:rPr lang="es-CO" sz="1200" dirty="0" smtClean="0"/>
              <a:t> </a:t>
            </a:r>
          </a:p>
          <a:p>
            <a:pPr algn="just"/>
            <a:r>
              <a:rPr lang="es-CO" sz="1200" dirty="0" smtClean="0"/>
              <a:t>Las preguntas que contiene la Encuesta en relación a este componente están asociadas a lineamientos, canales y medios de comunicación al interior y exterior de la Entidad, mecanismos de recepción de requerimientos por parte de la ciudadanía, tablas de retención documental, registro y divulgación de la información para la toma de decisiones, disponibilidad, accesibilidad, confiabilidad y seguridad de la información.</a:t>
            </a:r>
          </a:p>
        </p:txBody>
      </p:sp>
      <p:graphicFrame>
        <p:nvGraphicFramePr>
          <p:cNvPr id="3" name="2 Tabla"/>
          <p:cNvGraphicFramePr>
            <a:graphicFrameLocks noGrp="1"/>
          </p:cNvGraphicFramePr>
          <p:nvPr>
            <p:extLst>
              <p:ext uri="{D42A27DB-BD31-4B8C-83A1-F6EECF244321}">
                <p14:modId xmlns:p14="http://schemas.microsoft.com/office/powerpoint/2010/main" val="852686906"/>
              </p:ext>
            </p:extLst>
          </p:nvPr>
        </p:nvGraphicFramePr>
        <p:xfrm>
          <a:off x="431371" y="2862263"/>
          <a:ext cx="4512501" cy="1133475"/>
        </p:xfrm>
        <a:graphic>
          <a:graphicData uri="http://schemas.openxmlformats.org/drawingml/2006/table">
            <a:tbl>
              <a:tblPr/>
              <a:tblGrid>
                <a:gridCol w="2946940">
                  <a:extLst>
                    <a:ext uri="{9D8B030D-6E8A-4147-A177-3AD203B41FA5}">
                      <a16:colId xmlns:a16="http://schemas.microsoft.com/office/drawing/2014/main" xmlns="" val="20000"/>
                    </a:ext>
                  </a:extLst>
                </a:gridCol>
                <a:gridCol w="1565561">
                  <a:extLst>
                    <a:ext uri="{9D8B030D-6E8A-4147-A177-3AD203B41FA5}">
                      <a16:colId xmlns:a16="http://schemas.microsoft.com/office/drawing/2014/main" xmlns="" val="20001"/>
                    </a:ext>
                  </a:extLst>
                </a:gridCol>
              </a:tblGrid>
              <a:tr h="323850">
                <a:tc>
                  <a:txBody>
                    <a:bodyPr/>
                    <a:lstStyle/>
                    <a:p>
                      <a:pPr algn="ctr" fontAlgn="ctr"/>
                      <a:r>
                        <a:rPr lang="es-CO" sz="1000" b="1" i="1" u="none" strike="noStrike" dirty="0">
                          <a:solidFill>
                            <a:srgbClr val="000000"/>
                          </a:solidFill>
                          <a:effectLst/>
                          <a:latin typeface="Arial"/>
                        </a:rPr>
                        <a:t>CATEGORÍA DE CALIFICACIÓN</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s-CO" sz="1000" b="1" i="1" u="none" strike="noStrike" dirty="0">
                          <a:solidFill>
                            <a:srgbClr val="000000"/>
                          </a:solidFill>
                          <a:effectLst/>
                          <a:latin typeface="Arial"/>
                        </a:rPr>
                        <a:t>PORCENTAJE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0"/>
                  </a:ext>
                </a:extLst>
              </a:tr>
              <a:tr h="161925">
                <a:tc>
                  <a:txBody>
                    <a:bodyPr/>
                    <a:lstStyle/>
                    <a:p>
                      <a:pPr algn="l" fontAlgn="ctr"/>
                      <a:r>
                        <a:rPr lang="es-CO" sz="1000" b="0" i="0" u="none" strike="noStrike">
                          <a:solidFill>
                            <a:srgbClr val="000000"/>
                          </a:solidFill>
                          <a:effectLst/>
                          <a:latin typeface="Arial"/>
                        </a:rPr>
                        <a:t>No sabe </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8%</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61925">
                <a:tc>
                  <a:txBody>
                    <a:bodyPr/>
                    <a:lstStyle/>
                    <a:p>
                      <a:pPr algn="l" fontAlgn="ctr"/>
                      <a:r>
                        <a:rPr lang="es-CO" sz="1000" b="0" i="0" u="none" strike="noStrike">
                          <a:solidFill>
                            <a:srgbClr val="000000"/>
                          </a:solidFill>
                          <a:effectLst/>
                          <a:latin typeface="Arial"/>
                        </a:rPr>
                        <a:t>No cumple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2%</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61925">
                <a:tc>
                  <a:txBody>
                    <a:bodyPr/>
                    <a:lstStyle/>
                    <a:p>
                      <a:pPr algn="l" fontAlgn="ctr"/>
                      <a:r>
                        <a:rPr lang="es-CO" sz="1000" b="0" i="0" u="none" strike="noStrike">
                          <a:solidFill>
                            <a:srgbClr val="000000"/>
                          </a:solidFill>
                          <a:effectLst/>
                          <a:latin typeface="Arial"/>
                        </a:rPr>
                        <a:t>Se cumple insatisfactoriamente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4%</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61925">
                <a:tc>
                  <a:txBody>
                    <a:bodyPr/>
                    <a:lstStyle/>
                    <a:p>
                      <a:pPr algn="l" fontAlgn="ctr"/>
                      <a:r>
                        <a:rPr lang="es-CO" sz="1000" b="0" i="0" u="none" strike="noStrike">
                          <a:solidFill>
                            <a:srgbClr val="000000"/>
                          </a:solidFill>
                          <a:effectLst/>
                          <a:latin typeface="Arial"/>
                        </a:rPr>
                        <a:t>Se cumple aceptablemente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29%</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61925">
                <a:tc>
                  <a:txBody>
                    <a:bodyPr/>
                    <a:lstStyle/>
                    <a:p>
                      <a:pPr algn="l" fontAlgn="ctr"/>
                      <a:r>
                        <a:rPr lang="es-CO" sz="1000" b="0" i="0" u="none" strike="noStrike">
                          <a:solidFill>
                            <a:srgbClr val="000000"/>
                          </a:solidFill>
                          <a:effectLst/>
                          <a:latin typeface="Arial"/>
                        </a:rPr>
                        <a:t>Cumple plenamente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57%</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graphicFrame>
        <p:nvGraphicFramePr>
          <p:cNvPr id="12" name="1 Gráfico"/>
          <p:cNvGraphicFramePr>
            <a:graphicFrameLocks/>
          </p:cNvGraphicFramePr>
          <p:nvPr>
            <p:extLst>
              <p:ext uri="{D42A27DB-BD31-4B8C-83A1-F6EECF244321}">
                <p14:modId xmlns:p14="http://schemas.microsoft.com/office/powerpoint/2010/main" val="2534947434"/>
              </p:ext>
            </p:extLst>
          </p:nvPr>
        </p:nvGraphicFramePr>
        <p:xfrm>
          <a:off x="5981516" y="2636912"/>
          <a:ext cx="5760640" cy="2016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5 Tabla"/>
          <p:cNvGraphicFramePr>
            <a:graphicFrameLocks noGrp="1"/>
          </p:cNvGraphicFramePr>
          <p:nvPr>
            <p:extLst>
              <p:ext uri="{D42A27DB-BD31-4B8C-83A1-F6EECF244321}">
                <p14:modId xmlns:p14="http://schemas.microsoft.com/office/powerpoint/2010/main" val="2921559715"/>
              </p:ext>
            </p:extLst>
          </p:nvPr>
        </p:nvGraphicFramePr>
        <p:xfrm>
          <a:off x="431371" y="5013177"/>
          <a:ext cx="5184576" cy="923925"/>
        </p:xfrm>
        <a:graphic>
          <a:graphicData uri="http://schemas.openxmlformats.org/drawingml/2006/table">
            <a:tbl>
              <a:tblPr/>
              <a:tblGrid>
                <a:gridCol w="2403457">
                  <a:extLst>
                    <a:ext uri="{9D8B030D-6E8A-4147-A177-3AD203B41FA5}">
                      <a16:colId xmlns:a16="http://schemas.microsoft.com/office/drawing/2014/main" xmlns="" val="20000"/>
                    </a:ext>
                  </a:extLst>
                </a:gridCol>
                <a:gridCol w="1294171">
                  <a:extLst>
                    <a:ext uri="{9D8B030D-6E8A-4147-A177-3AD203B41FA5}">
                      <a16:colId xmlns:a16="http://schemas.microsoft.com/office/drawing/2014/main" xmlns="" val="20001"/>
                    </a:ext>
                  </a:extLst>
                </a:gridCol>
                <a:gridCol w="1486948">
                  <a:extLst>
                    <a:ext uri="{9D8B030D-6E8A-4147-A177-3AD203B41FA5}">
                      <a16:colId xmlns:a16="http://schemas.microsoft.com/office/drawing/2014/main" xmlns="" val="20002"/>
                    </a:ext>
                  </a:extLst>
                </a:gridCol>
              </a:tblGrid>
              <a:tr h="161925">
                <a:tc>
                  <a:txBody>
                    <a:bodyPr/>
                    <a:lstStyle/>
                    <a:p>
                      <a:pPr marL="0" algn="ctr" defTabSz="914400" rtl="0" eaLnBrk="1" fontAlgn="ctr" latinLnBrk="0" hangingPunct="1">
                        <a:lnSpc>
                          <a:spcPct val="200000"/>
                        </a:lnSpc>
                      </a:pPr>
                      <a:r>
                        <a:rPr lang="es-CO" sz="1000" b="1" i="1" u="none" strike="noStrike" kern="1200" dirty="0" smtClean="0">
                          <a:solidFill>
                            <a:srgbClr val="000000"/>
                          </a:solidFill>
                          <a:effectLst/>
                          <a:latin typeface="Arial"/>
                          <a:ea typeface="+mn-ea"/>
                          <a:cs typeface="+mn-cs"/>
                        </a:rPr>
                        <a:t>DESCRIPCIÓN</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s-CO" sz="1000" b="1" i="0" u="none" strike="noStrike" dirty="0">
                          <a:solidFill>
                            <a:srgbClr val="000000"/>
                          </a:solidFill>
                          <a:effectLst/>
                          <a:latin typeface="Arial"/>
                        </a:rPr>
                        <a:t>CRITERIO</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ctr"/>
                      <a:r>
                        <a:rPr lang="es-CO" sz="1000" b="1" i="0" u="none" strike="noStrike" dirty="0">
                          <a:solidFill>
                            <a:srgbClr val="000000"/>
                          </a:solidFill>
                          <a:effectLst/>
                          <a:latin typeface="Arial"/>
                        </a:rPr>
                        <a:t>PORCENTAJE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xmlns="" val="10000"/>
                  </a:ext>
                </a:extLst>
              </a:tr>
              <a:tr h="161925">
                <a:tc>
                  <a:txBody>
                    <a:bodyPr/>
                    <a:lstStyle/>
                    <a:p>
                      <a:pPr algn="l" fontAlgn="ctr"/>
                      <a:r>
                        <a:rPr lang="es-CO" sz="1000" b="0" i="0" u="none" strike="noStrike">
                          <a:solidFill>
                            <a:srgbClr val="000000"/>
                          </a:solidFill>
                          <a:effectLst/>
                          <a:latin typeface="Arial"/>
                        </a:rPr>
                        <a:t>No sabe, No cumple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Inadecuado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10%</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61925">
                <a:tc>
                  <a:txBody>
                    <a:bodyPr/>
                    <a:lstStyle/>
                    <a:p>
                      <a:pPr algn="l" fontAlgn="ctr"/>
                      <a:r>
                        <a:rPr lang="es-CO" sz="1000" b="0" i="0" u="none" strike="noStrike">
                          <a:solidFill>
                            <a:srgbClr val="000000"/>
                          </a:solidFill>
                          <a:effectLst/>
                          <a:latin typeface="Arial"/>
                        </a:rPr>
                        <a:t>Se cumple insatisfactoriamente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Deficiente</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4%</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61925">
                <a:tc>
                  <a:txBody>
                    <a:bodyPr/>
                    <a:lstStyle/>
                    <a:p>
                      <a:pPr algn="l" fontAlgn="ctr"/>
                      <a:r>
                        <a:rPr lang="es-CO" sz="1000" b="0" i="0" u="none" strike="noStrike">
                          <a:solidFill>
                            <a:srgbClr val="000000"/>
                          </a:solidFill>
                          <a:effectLst/>
                          <a:latin typeface="Arial"/>
                        </a:rPr>
                        <a:t>Se cumple aceptablemente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Satisfactorio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a:solidFill>
                            <a:srgbClr val="000000"/>
                          </a:solidFill>
                          <a:effectLst/>
                          <a:latin typeface="Arial"/>
                        </a:rPr>
                        <a:t>29%</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61925">
                <a:tc>
                  <a:txBody>
                    <a:bodyPr/>
                    <a:lstStyle/>
                    <a:p>
                      <a:pPr algn="l" fontAlgn="ctr"/>
                      <a:r>
                        <a:rPr lang="es-CO" sz="1000" b="0" i="0" u="none" strike="noStrike">
                          <a:solidFill>
                            <a:srgbClr val="000000"/>
                          </a:solidFill>
                          <a:effectLst/>
                          <a:latin typeface="Arial"/>
                        </a:rPr>
                        <a:t>Cumple plenamente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000" b="0" i="0" u="none" strike="noStrike">
                          <a:solidFill>
                            <a:srgbClr val="000000"/>
                          </a:solidFill>
                          <a:effectLst/>
                          <a:latin typeface="Arial"/>
                        </a:rPr>
                        <a:t>Adecuado</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000" b="0" i="0" u="none" strike="noStrike" dirty="0">
                          <a:solidFill>
                            <a:srgbClr val="000000"/>
                          </a:solidFill>
                          <a:effectLst/>
                          <a:latin typeface="Arial"/>
                        </a:rPr>
                        <a:t>57%</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graphicFrame>
        <p:nvGraphicFramePr>
          <p:cNvPr id="14" name="2 Gráfico"/>
          <p:cNvGraphicFramePr>
            <a:graphicFrameLocks/>
          </p:cNvGraphicFramePr>
          <p:nvPr>
            <p:extLst>
              <p:ext uri="{D42A27DB-BD31-4B8C-83A1-F6EECF244321}">
                <p14:modId xmlns:p14="http://schemas.microsoft.com/office/powerpoint/2010/main" val="3812406907"/>
              </p:ext>
            </p:extLst>
          </p:nvPr>
        </p:nvGraphicFramePr>
        <p:xfrm>
          <a:off x="5981516" y="4797152"/>
          <a:ext cx="5760640" cy="194421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305993" y="151306"/>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Tree>
    <p:extLst>
      <p:ext uri="{BB962C8B-B14F-4D97-AF65-F5344CB8AC3E}">
        <p14:creationId xmlns:p14="http://schemas.microsoft.com/office/powerpoint/2010/main" val="983504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29502" y="1084896"/>
            <a:ext cx="11713301" cy="3539430"/>
          </a:xfrm>
          <a:prstGeom prst="rect">
            <a:avLst/>
          </a:prstGeom>
          <a:noFill/>
        </p:spPr>
        <p:txBody>
          <a:bodyPr wrap="square" rtlCol="0">
            <a:spAutoFit/>
          </a:bodyPr>
          <a:lstStyle/>
          <a:p>
            <a:pPr algn="just"/>
            <a:r>
              <a:rPr lang="es-CO" sz="1400" dirty="0" smtClean="0">
                <a:latin typeface="Calibri" panose="020F0502020204030204" pitchFamily="34" charset="0"/>
                <a:cs typeface="Calibri" panose="020F0502020204030204" pitchFamily="34" charset="0"/>
              </a:rPr>
              <a:t>De acuerdo a los  resultados obtenidos, los funcionarios perciben un cumplimiento satisfactorio y adecuado del componente, alcanzando porcentajes aceptables del 29% y en pleno cumplimiento del 57%, que permite estimar en total un 86%  la percepción  favorable que se  tiene  frente a lineamientos, mecanismos y medios a través de los cuales se difunde la información y se comunica  a los grupos de valor la información de su interés al interior y exterior de la Entidad.</a:t>
            </a:r>
          </a:p>
          <a:p>
            <a:pPr algn="just"/>
            <a:endParaRPr lang="es-CO" sz="1400" b="1" dirty="0">
              <a:latin typeface="Calibri" panose="020F0502020204030204" pitchFamily="34" charset="0"/>
              <a:cs typeface="Calibri" panose="020F0502020204030204" pitchFamily="34" charset="0"/>
            </a:endParaRPr>
          </a:p>
          <a:p>
            <a:pPr algn="just"/>
            <a:r>
              <a:rPr lang="es-CO" sz="1400" dirty="0" smtClean="0">
                <a:latin typeface="Calibri" panose="020F0502020204030204" pitchFamily="34" charset="0"/>
                <a:cs typeface="Calibri" panose="020F0502020204030204" pitchFamily="34" charset="0"/>
              </a:rPr>
              <a:t>Las preguntas asociadas a la implementación de tablas de retención documental, identificación de fuentes de información externas al proceso y conocimiento sobre la identificación de los riesgos de seguridad y privacidad de la información, obtuvieron los porcentajes más bajos de calificación en relación al “No sabe” y “No cumple”, que los ubica en un criterio inadecuado;  esto implica  considerar acciones de mejora frente al flujo de información interna y su difusión, así como las prácticas en cuanto a la confiabilidad y establecimiento de controles  frente a la seguridad de la información que involucre a  todos los usuarios . En contraposición, las preguntas que obtuvieron los porcentajes más significativos, fueron las relacionadas con los canales y medios para interactuar con los grupos de valor y ciudadanía en general  sobre diferentes aspectos e inquietudes en relación a la gestión de la Entidad, lo que refleja la existencia de mecanismos y estrategia s claras de comunicación hacia el exterior de la Entidad..</a:t>
            </a:r>
          </a:p>
          <a:p>
            <a:pPr algn="just"/>
            <a:endParaRPr lang="es-CO" sz="1400" b="1" dirty="0">
              <a:latin typeface="Calibri" panose="020F0502020204030204" pitchFamily="34" charset="0"/>
              <a:cs typeface="Calibri" panose="020F0502020204030204" pitchFamily="34" charset="0"/>
            </a:endParaRPr>
          </a:p>
          <a:p>
            <a:pPr algn="just"/>
            <a:r>
              <a:rPr lang="es-CO" sz="1400" dirty="0" smtClean="0">
                <a:latin typeface="Calibri" panose="020F0502020204030204" pitchFamily="34" charset="0"/>
                <a:cs typeface="Calibri" panose="020F0502020204030204" pitchFamily="34" charset="0"/>
              </a:rPr>
              <a:t>El desarrollo del componente de información y comunicación está ligado a la dimensión cinco de Modelo Integrado de Planeación y Gestión, que  se denomina de la misma manera, de allí la importancia de garantizar procesos de información y comunicación  oportuna y de calidad  a todos los actores involucrados en la gestión y control interno de Instituto, con la concurrencia  de las cuatro Líneas de Defensa. </a:t>
            </a:r>
          </a:p>
        </p:txBody>
      </p:sp>
      <p:sp>
        <p:nvSpPr>
          <p:cNvPr id="3"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305993" y="382138"/>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Tree>
    <p:extLst>
      <p:ext uri="{BB962C8B-B14F-4D97-AF65-F5344CB8AC3E}">
        <p14:creationId xmlns:p14="http://schemas.microsoft.com/office/powerpoint/2010/main" val="22147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18197" y="361173"/>
            <a:ext cx="5568619" cy="738664"/>
          </a:xfrm>
          <a:prstGeom prst="rect">
            <a:avLst/>
          </a:prstGeom>
          <a:noFill/>
        </p:spPr>
        <p:txBody>
          <a:bodyPr wrap="square" rtlCol="0">
            <a:spAutoFit/>
          </a:bodyPr>
          <a:lstStyle/>
          <a:p>
            <a:endParaRPr lang="es-CO" sz="1400" b="1" dirty="0" smtClean="0"/>
          </a:p>
          <a:p>
            <a:r>
              <a:rPr lang="es-CO" sz="1400" b="1" dirty="0" smtClean="0"/>
              <a:t>COMPONENTE ACTIVIDADES DE MONITOREO</a:t>
            </a:r>
          </a:p>
          <a:p>
            <a:endParaRPr lang="es-CO" sz="1400" b="1" dirty="0"/>
          </a:p>
        </p:txBody>
      </p:sp>
      <p:sp>
        <p:nvSpPr>
          <p:cNvPr id="5" name="4 CuadroTexto"/>
          <p:cNvSpPr txBox="1"/>
          <p:nvPr/>
        </p:nvSpPr>
        <p:spPr>
          <a:xfrm>
            <a:off x="318197" y="850972"/>
            <a:ext cx="11713301" cy="1569660"/>
          </a:xfrm>
          <a:prstGeom prst="rect">
            <a:avLst/>
          </a:prstGeom>
          <a:noFill/>
        </p:spPr>
        <p:txBody>
          <a:bodyPr wrap="square" rtlCol="0">
            <a:spAutoFit/>
          </a:bodyPr>
          <a:lstStyle/>
          <a:p>
            <a:pPr algn="just"/>
            <a:r>
              <a:rPr lang="es-ES" sz="1200" dirty="0" smtClean="0"/>
              <a:t>Este componente contempla actividades de seguimiento oportuno al estado de la gestión de los riesgos y los controles para detectar desviaciones, lo que permite valorar la efectividad del control interno de la Entidad; así mismo, permite medir la eficiencia, eficacia y efectividad  de los procesos e identificar el nivel de ejecución de los planes, programas y proyectos y los resultados de la gestión. Estas actividades se pueden llevar a cabo a través de la autoevaluación y la evaluación independiente.</a:t>
            </a:r>
          </a:p>
          <a:p>
            <a:pPr algn="just"/>
            <a:endParaRPr lang="es-CO" sz="1200" dirty="0" smtClean="0"/>
          </a:p>
          <a:p>
            <a:pPr algn="just"/>
            <a:r>
              <a:rPr lang="es-CO" sz="1200" dirty="0" smtClean="0"/>
              <a:t>Las preguntas que contiene la Encuesta en relación a este componente están asociadas a procesos de autoevaluación, mecanismos de verificación y evaluación de controles, auditorías de gestión, evaluación a la gestión del riesgo, formulación y seguimiento a planes de mejoramiento, verificación y seguimiento a la eficacia y efectividad de las acciones de mejoramiento, monitoreo a los indicadores de gestión y retroalimentación del cumplimiento de objetivos y metas institucionales a las instancias correspondientes.</a:t>
            </a:r>
          </a:p>
        </p:txBody>
      </p:sp>
      <p:graphicFrame>
        <p:nvGraphicFramePr>
          <p:cNvPr id="13" name="Tabla 12"/>
          <p:cNvGraphicFramePr>
            <a:graphicFrameLocks noGrp="1"/>
          </p:cNvGraphicFramePr>
          <p:nvPr>
            <p:extLst>
              <p:ext uri="{D42A27DB-BD31-4B8C-83A1-F6EECF244321}">
                <p14:modId xmlns:p14="http://schemas.microsoft.com/office/powerpoint/2010/main" val="307493612"/>
              </p:ext>
            </p:extLst>
          </p:nvPr>
        </p:nvGraphicFramePr>
        <p:xfrm>
          <a:off x="431371" y="2931572"/>
          <a:ext cx="3843867" cy="1259582"/>
        </p:xfrm>
        <a:graphic>
          <a:graphicData uri="http://schemas.openxmlformats.org/drawingml/2006/table">
            <a:tbl>
              <a:tblPr/>
              <a:tblGrid>
                <a:gridCol w="2573867">
                  <a:extLst>
                    <a:ext uri="{9D8B030D-6E8A-4147-A177-3AD203B41FA5}">
                      <a16:colId xmlns:a16="http://schemas.microsoft.com/office/drawing/2014/main" xmlns="" val="2721297264"/>
                    </a:ext>
                  </a:extLst>
                </a:gridCol>
                <a:gridCol w="1270000">
                  <a:extLst>
                    <a:ext uri="{9D8B030D-6E8A-4147-A177-3AD203B41FA5}">
                      <a16:colId xmlns:a16="http://schemas.microsoft.com/office/drawing/2014/main" xmlns="" val="3714153918"/>
                    </a:ext>
                  </a:extLst>
                </a:gridCol>
              </a:tblGrid>
              <a:tr h="288032">
                <a:tc gridSpan="2">
                  <a:txBody>
                    <a:bodyPr/>
                    <a:lstStyle/>
                    <a:p>
                      <a:pPr algn="ctr" fontAlgn="ctr"/>
                      <a:r>
                        <a:rPr lang="en-US" sz="1000" b="1" i="0" u="none" strike="noStrike" dirty="0">
                          <a:solidFill>
                            <a:srgbClr val="000000"/>
                          </a:solidFill>
                          <a:effectLst/>
                          <a:latin typeface="Arial" panose="020B0604020202020204" pitchFamily="34" charset="0"/>
                        </a:rPr>
                        <a:t>COMPONENTE ACTIVIDADES DE MONITOREO</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extLst>
                  <a:ext uri="{0D108BD9-81ED-4DB2-BD59-A6C34878D82A}">
                    <a16:rowId xmlns:a16="http://schemas.microsoft.com/office/drawing/2014/main" xmlns="" val="2914026723"/>
                  </a:ext>
                </a:extLst>
              </a:tr>
              <a:tr h="161925">
                <a:tc>
                  <a:txBody>
                    <a:bodyPr/>
                    <a:lstStyle/>
                    <a:p>
                      <a:pPr algn="ctr" fontAlgn="ctr"/>
                      <a:r>
                        <a:rPr lang="en-US" sz="1000" b="1" i="1" u="none" strike="noStrike">
                          <a:solidFill>
                            <a:srgbClr val="000000"/>
                          </a:solidFill>
                          <a:effectLst/>
                          <a:latin typeface="Arial" panose="020B0604020202020204" pitchFamily="34" charset="0"/>
                        </a:rPr>
                        <a:t> </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1" i="1" u="none" strike="noStrike">
                          <a:solidFill>
                            <a:srgbClr val="000000"/>
                          </a:solidFill>
                          <a:effectLst/>
                          <a:latin typeface="Arial" panose="020B0604020202020204" pitchFamily="34" charset="0"/>
                        </a:rPr>
                        <a:t>PORCENTAJE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73835816"/>
                  </a:ext>
                </a:extLst>
              </a:tr>
              <a:tr h="161925">
                <a:tc>
                  <a:txBody>
                    <a:bodyPr/>
                    <a:lstStyle/>
                    <a:p>
                      <a:pPr algn="l" fontAlgn="ctr"/>
                      <a:r>
                        <a:rPr lang="en-US" sz="1000" b="0" i="0" u="none" strike="noStrike">
                          <a:solidFill>
                            <a:srgbClr val="000000"/>
                          </a:solidFill>
                          <a:effectLst/>
                          <a:latin typeface="Arial" panose="020B0604020202020204" pitchFamily="34" charset="0"/>
                        </a:rPr>
                        <a:t>No sabe </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panose="020B0604020202020204" pitchFamily="34" charset="0"/>
                        </a:rPr>
                        <a:t>18%</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31210987"/>
                  </a:ext>
                </a:extLst>
              </a:tr>
              <a:tr h="161925">
                <a:tc>
                  <a:txBody>
                    <a:bodyPr/>
                    <a:lstStyle/>
                    <a:p>
                      <a:pPr algn="l" fontAlgn="ctr"/>
                      <a:r>
                        <a:rPr lang="en-US" sz="1000" b="0" i="0" u="none" strike="noStrike">
                          <a:solidFill>
                            <a:srgbClr val="000000"/>
                          </a:solidFill>
                          <a:effectLst/>
                          <a:latin typeface="Arial" panose="020B0604020202020204" pitchFamily="34" charset="0"/>
                        </a:rPr>
                        <a:t>No cumple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panose="020B0604020202020204" pitchFamily="34" charset="0"/>
                        </a:rPr>
                        <a:t>3%</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18786335"/>
                  </a:ext>
                </a:extLst>
              </a:tr>
              <a:tr h="144388">
                <a:tc>
                  <a:txBody>
                    <a:bodyPr/>
                    <a:lstStyle/>
                    <a:p>
                      <a:pPr algn="l" fontAlgn="ctr"/>
                      <a:r>
                        <a:rPr lang="en-US" sz="1000" b="0" i="0" u="none" strike="noStrike">
                          <a:solidFill>
                            <a:srgbClr val="000000"/>
                          </a:solidFill>
                          <a:effectLst/>
                          <a:latin typeface="Arial" panose="020B0604020202020204" pitchFamily="34" charset="0"/>
                        </a:rPr>
                        <a:t>Se cumple insatisfactoriamente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panose="020B0604020202020204" pitchFamily="34" charset="0"/>
                        </a:rPr>
                        <a:t>5%</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31809144"/>
                  </a:ext>
                </a:extLst>
              </a:tr>
              <a:tr h="161925">
                <a:tc>
                  <a:txBody>
                    <a:bodyPr/>
                    <a:lstStyle/>
                    <a:p>
                      <a:pPr algn="l" fontAlgn="ctr"/>
                      <a:r>
                        <a:rPr lang="en-US" sz="1000" b="0" i="0" u="none" strike="noStrike">
                          <a:solidFill>
                            <a:srgbClr val="000000"/>
                          </a:solidFill>
                          <a:effectLst/>
                          <a:latin typeface="Arial" panose="020B0604020202020204" pitchFamily="34" charset="0"/>
                        </a:rPr>
                        <a:t>Se cumple aceptablemente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panose="020B0604020202020204" pitchFamily="34" charset="0"/>
                        </a:rPr>
                        <a:t>27%</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15036981"/>
                  </a:ext>
                </a:extLst>
              </a:tr>
              <a:tr h="161925">
                <a:tc>
                  <a:txBody>
                    <a:bodyPr/>
                    <a:lstStyle/>
                    <a:p>
                      <a:pPr algn="l" fontAlgn="ctr"/>
                      <a:r>
                        <a:rPr lang="en-US" sz="1000" b="0" i="0" u="none" strike="noStrike">
                          <a:solidFill>
                            <a:srgbClr val="000000"/>
                          </a:solidFill>
                          <a:effectLst/>
                          <a:latin typeface="Arial" panose="020B0604020202020204" pitchFamily="34" charset="0"/>
                        </a:rPr>
                        <a:t>Cumple plenamente</a:t>
                      </a:r>
                    </a:p>
                  </a:txBody>
                  <a:tcPr marL="12700" marR="12700"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solidFill>
                            <a:srgbClr val="000000"/>
                          </a:solidFill>
                          <a:effectLst/>
                          <a:latin typeface="Arial" panose="020B0604020202020204" pitchFamily="34" charset="0"/>
                        </a:rPr>
                        <a:t>48%</a:t>
                      </a:r>
                    </a:p>
                  </a:txBody>
                  <a:tcPr marL="12700" marR="12700"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294438451"/>
                  </a:ext>
                </a:extLst>
              </a:tr>
            </a:tbl>
          </a:graphicData>
        </a:graphic>
      </p:graphicFrame>
      <p:graphicFrame>
        <p:nvGraphicFramePr>
          <p:cNvPr id="15" name="Gráfico 14"/>
          <p:cNvGraphicFramePr>
            <a:graphicFrameLocks/>
          </p:cNvGraphicFramePr>
          <p:nvPr>
            <p:extLst>
              <p:ext uri="{D42A27DB-BD31-4B8C-83A1-F6EECF244321}">
                <p14:modId xmlns:p14="http://schemas.microsoft.com/office/powerpoint/2010/main" val="3994487829"/>
              </p:ext>
            </p:extLst>
          </p:nvPr>
        </p:nvGraphicFramePr>
        <p:xfrm>
          <a:off x="5886816" y="2612051"/>
          <a:ext cx="5760640" cy="20835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Gráfico 17"/>
          <p:cNvGraphicFramePr>
            <a:graphicFrameLocks/>
          </p:cNvGraphicFramePr>
          <p:nvPr>
            <p:extLst>
              <p:ext uri="{D42A27DB-BD31-4B8C-83A1-F6EECF244321}">
                <p14:modId xmlns:p14="http://schemas.microsoft.com/office/powerpoint/2010/main" val="1479393799"/>
              </p:ext>
            </p:extLst>
          </p:nvPr>
        </p:nvGraphicFramePr>
        <p:xfrm>
          <a:off x="5843803" y="4797153"/>
          <a:ext cx="5760640" cy="1904637"/>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287518" y="125524"/>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graphicFrame>
        <p:nvGraphicFramePr>
          <p:cNvPr id="2" name="1 Tabla"/>
          <p:cNvGraphicFramePr>
            <a:graphicFrameLocks noGrp="1"/>
          </p:cNvGraphicFramePr>
          <p:nvPr>
            <p:extLst>
              <p:ext uri="{D42A27DB-BD31-4B8C-83A1-F6EECF244321}">
                <p14:modId xmlns:p14="http://schemas.microsoft.com/office/powerpoint/2010/main" val="1991479405"/>
              </p:ext>
            </p:extLst>
          </p:nvPr>
        </p:nvGraphicFramePr>
        <p:xfrm>
          <a:off x="489397" y="4987892"/>
          <a:ext cx="4855335" cy="1619250"/>
        </p:xfrm>
        <a:graphic>
          <a:graphicData uri="http://schemas.openxmlformats.org/drawingml/2006/table">
            <a:tbl>
              <a:tblPr>
                <a:tableStyleId>{5C22544A-7EE6-4342-B048-85BDC9FD1C3A}</a:tableStyleId>
              </a:tblPr>
              <a:tblGrid>
                <a:gridCol w="1726029"/>
                <a:gridCol w="2006685"/>
                <a:gridCol w="1122621"/>
              </a:tblGrid>
              <a:tr h="323850">
                <a:tc>
                  <a:txBody>
                    <a:bodyPr/>
                    <a:lstStyle/>
                    <a:p>
                      <a:pPr algn="ctr" rtl="0" fontAlgn="ctr"/>
                      <a:r>
                        <a:rPr lang="es-CO" sz="1000" b="1" u="none" strike="noStrike" dirty="0">
                          <a:effectLst/>
                        </a:rPr>
                        <a:t>DESCRIPCIÓN</a:t>
                      </a:r>
                      <a:endParaRPr lang="es-CO" sz="1000" b="1" i="0" u="none" strike="noStrike" dirty="0">
                        <a:solidFill>
                          <a:srgbClr val="000000"/>
                        </a:solidFill>
                        <a:effectLst/>
                        <a:latin typeface="Arial"/>
                      </a:endParaRPr>
                    </a:p>
                  </a:txBody>
                  <a:tcPr marL="9525" marR="9525" marT="9525" marB="0" anchor="ctr"/>
                </a:tc>
                <a:tc>
                  <a:txBody>
                    <a:bodyPr/>
                    <a:lstStyle/>
                    <a:p>
                      <a:pPr algn="ctr" rtl="0" fontAlgn="ctr"/>
                      <a:r>
                        <a:rPr lang="es-CO" sz="1000" b="1" u="none" strike="noStrike" dirty="0">
                          <a:effectLst/>
                        </a:rPr>
                        <a:t>CRITERIO</a:t>
                      </a:r>
                      <a:endParaRPr lang="es-CO" sz="1000" b="1" i="0" u="none" strike="noStrike" dirty="0">
                        <a:solidFill>
                          <a:srgbClr val="000000"/>
                        </a:solidFill>
                        <a:effectLst/>
                        <a:latin typeface="Arial"/>
                      </a:endParaRPr>
                    </a:p>
                  </a:txBody>
                  <a:tcPr marL="9525" marR="9525" marT="9525" marB="0" anchor="ctr"/>
                </a:tc>
                <a:tc>
                  <a:txBody>
                    <a:bodyPr/>
                    <a:lstStyle/>
                    <a:p>
                      <a:pPr algn="ctr" rtl="0" fontAlgn="ctr"/>
                      <a:r>
                        <a:rPr lang="es-CO" sz="1000" b="1" u="none" strike="noStrike" dirty="0">
                          <a:effectLst/>
                        </a:rPr>
                        <a:t>PORCENTAJE</a:t>
                      </a:r>
                      <a:endParaRPr lang="es-CO" sz="1000" b="1" i="0" u="none" strike="noStrike" dirty="0">
                        <a:solidFill>
                          <a:srgbClr val="000000"/>
                        </a:solidFill>
                        <a:effectLst/>
                        <a:latin typeface="Arial"/>
                      </a:endParaRPr>
                    </a:p>
                  </a:txBody>
                  <a:tcPr marL="9525" marR="9525" marT="9525" marB="0" anchor="ctr"/>
                </a:tc>
              </a:tr>
              <a:tr h="323850">
                <a:tc>
                  <a:txBody>
                    <a:bodyPr/>
                    <a:lstStyle/>
                    <a:p>
                      <a:pPr algn="l" rtl="0" fontAlgn="ctr"/>
                      <a:r>
                        <a:rPr lang="es-CO" sz="1000" u="none" strike="noStrike">
                          <a:effectLst/>
                        </a:rPr>
                        <a:t>No sabe, No cumple</a:t>
                      </a:r>
                      <a:endParaRPr lang="es-CO" sz="1000" b="0" i="0" u="none" strike="noStrike">
                        <a:solidFill>
                          <a:srgbClr val="000000"/>
                        </a:solidFill>
                        <a:effectLst/>
                        <a:latin typeface="Arial"/>
                      </a:endParaRPr>
                    </a:p>
                  </a:txBody>
                  <a:tcPr marL="9525" marR="9525" marT="9525" marB="0" anchor="ctr"/>
                </a:tc>
                <a:tc>
                  <a:txBody>
                    <a:bodyPr/>
                    <a:lstStyle/>
                    <a:p>
                      <a:pPr algn="l" rtl="0" fontAlgn="b"/>
                      <a:r>
                        <a:rPr lang="es-CO" sz="1000" u="none" strike="noStrike">
                          <a:effectLst/>
                        </a:rPr>
                        <a:t>Inadecuado</a:t>
                      </a:r>
                      <a:endParaRPr lang="es-CO" sz="1000" b="0" i="0" u="none" strike="noStrike">
                        <a:solidFill>
                          <a:srgbClr val="000000"/>
                        </a:solidFill>
                        <a:effectLst/>
                        <a:latin typeface="Arial"/>
                      </a:endParaRPr>
                    </a:p>
                  </a:txBody>
                  <a:tcPr marL="9525" marR="9525" marT="9525" marB="0" anchor="b"/>
                </a:tc>
                <a:tc>
                  <a:txBody>
                    <a:bodyPr/>
                    <a:lstStyle/>
                    <a:p>
                      <a:pPr algn="ctr" rtl="0" fontAlgn="b"/>
                      <a:r>
                        <a:rPr lang="es-CO" sz="1000" u="none" strike="noStrike">
                          <a:effectLst/>
                        </a:rPr>
                        <a:t>21%</a:t>
                      </a:r>
                      <a:endParaRPr lang="es-CO" sz="1000" b="0" i="0" u="none" strike="noStrike">
                        <a:solidFill>
                          <a:srgbClr val="000000"/>
                        </a:solidFill>
                        <a:effectLst/>
                        <a:latin typeface="Arial"/>
                      </a:endParaRPr>
                    </a:p>
                  </a:txBody>
                  <a:tcPr marL="9525" marR="9525" marT="9525" marB="0" anchor="b"/>
                </a:tc>
              </a:tr>
              <a:tr h="485775">
                <a:tc>
                  <a:txBody>
                    <a:bodyPr/>
                    <a:lstStyle/>
                    <a:p>
                      <a:pPr algn="l" rtl="0" fontAlgn="ctr"/>
                      <a:r>
                        <a:rPr lang="es-CO" sz="1000" u="none" strike="noStrike">
                          <a:effectLst/>
                        </a:rPr>
                        <a:t>Se cumple insatisfactoriamente</a:t>
                      </a:r>
                      <a:endParaRPr lang="es-CO" sz="1000" b="0" i="0" u="none" strike="noStrike">
                        <a:solidFill>
                          <a:srgbClr val="000000"/>
                        </a:solidFill>
                        <a:effectLst/>
                        <a:latin typeface="Arial"/>
                      </a:endParaRPr>
                    </a:p>
                  </a:txBody>
                  <a:tcPr marL="9525" marR="9525" marT="9525" marB="0" anchor="ctr"/>
                </a:tc>
                <a:tc>
                  <a:txBody>
                    <a:bodyPr/>
                    <a:lstStyle/>
                    <a:p>
                      <a:pPr algn="l" rtl="0" fontAlgn="b"/>
                      <a:r>
                        <a:rPr lang="es-CO" sz="1000" u="none" strike="noStrike" dirty="0">
                          <a:effectLst/>
                        </a:rPr>
                        <a:t>Deficiente</a:t>
                      </a:r>
                      <a:endParaRPr lang="es-CO" sz="1000" b="0" i="0" u="none" strike="noStrike" dirty="0">
                        <a:solidFill>
                          <a:srgbClr val="000000"/>
                        </a:solidFill>
                        <a:effectLst/>
                        <a:latin typeface="Arial"/>
                      </a:endParaRPr>
                    </a:p>
                  </a:txBody>
                  <a:tcPr marL="9525" marR="9525" marT="9525" marB="0" anchor="b"/>
                </a:tc>
                <a:tc>
                  <a:txBody>
                    <a:bodyPr/>
                    <a:lstStyle/>
                    <a:p>
                      <a:pPr algn="ctr" rtl="0" fontAlgn="b"/>
                      <a:r>
                        <a:rPr lang="es-CO" sz="1000" u="none" strike="noStrike">
                          <a:effectLst/>
                        </a:rPr>
                        <a:t>5%</a:t>
                      </a:r>
                      <a:endParaRPr lang="es-CO" sz="1000" b="0" i="0" u="none" strike="noStrike">
                        <a:solidFill>
                          <a:srgbClr val="000000"/>
                        </a:solidFill>
                        <a:effectLst/>
                        <a:latin typeface="Arial"/>
                      </a:endParaRPr>
                    </a:p>
                  </a:txBody>
                  <a:tcPr marL="9525" marR="9525" marT="9525" marB="0" anchor="b"/>
                </a:tc>
              </a:tr>
              <a:tr h="323850">
                <a:tc>
                  <a:txBody>
                    <a:bodyPr/>
                    <a:lstStyle/>
                    <a:p>
                      <a:pPr algn="l" rtl="0" fontAlgn="ctr"/>
                      <a:r>
                        <a:rPr lang="es-CO" sz="1000" u="none" strike="noStrike">
                          <a:effectLst/>
                        </a:rPr>
                        <a:t>Se cumple aceptablemente</a:t>
                      </a:r>
                      <a:endParaRPr lang="es-CO" sz="1000" b="0" i="0" u="none" strike="noStrike">
                        <a:solidFill>
                          <a:srgbClr val="000000"/>
                        </a:solidFill>
                        <a:effectLst/>
                        <a:latin typeface="Arial"/>
                      </a:endParaRPr>
                    </a:p>
                  </a:txBody>
                  <a:tcPr marL="9525" marR="9525" marT="9525" marB="0" anchor="ctr"/>
                </a:tc>
                <a:tc>
                  <a:txBody>
                    <a:bodyPr/>
                    <a:lstStyle/>
                    <a:p>
                      <a:pPr algn="l" rtl="0" fontAlgn="b"/>
                      <a:r>
                        <a:rPr lang="es-CO" sz="1000" u="none" strike="noStrike">
                          <a:effectLst/>
                        </a:rPr>
                        <a:t>Satisfactorio</a:t>
                      </a:r>
                      <a:endParaRPr lang="es-CO" sz="1000" b="0" i="0" u="none" strike="noStrike">
                        <a:solidFill>
                          <a:srgbClr val="000000"/>
                        </a:solidFill>
                        <a:effectLst/>
                        <a:latin typeface="Arial"/>
                      </a:endParaRPr>
                    </a:p>
                  </a:txBody>
                  <a:tcPr marL="9525" marR="9525" marT="9525" marB="0" anchor="b"/>
                </a:tc>
                <a:tc>
                  <a:txBody>
                    <a:bodyPr/>
                    <a:lstStyle/>
                    <a:p>
                      <a:pPr algn="ctr" rtl="0" fontAlgn="b"/>
                      <a:r>
                        <a:rPr lang="es-CO" sz="1000" u="none" strike="noStrike">
                          <a:effectLst/>
                        </a:rPr>
                        <a:t>27%</a:t>
                      </a:r>
                      <a:endParaRPr lang="es-CO" sz="1000" b="0" i="0" u="none" strike="noStrike">
                        <a:solidFill>
                          <a:srgbClr val="000000"/>
                        </a:solidFill>
                        <a:effectLst/>
                        <a:latin typeface="Arial"/>
                      </a:endParaRPr>
                    </a:p>
                  </a:txBody>
                  <a:tcPr marL="9525" marR="9525" marT="9525" marB="0" anchor="b"/>
                </a:tc>
              </a:tr>
              <a:tr h="161925">
                <a:tc>
                  <a:txBody>
                    <a:bodyPr/>
                    <a:lstStyle/>
                    <a:p>
                      <a:pPr algn="l" rtl="0" fontAlgn="ctr"/>
                      <a:r>
                        <a:rPr lang="es-CO" sz="1000" u="none" strike="noStrike">
                          <a:effectLst/>
                        </a:rPr>
                        <a:t>Cumple plenamente</a:t>
                      </a:r>
                      <a:endParaRPr lang="es-CO" sz="1000" b="0" i="0" u="none" strike="noStrike">
                        <a:solidFill>
                          <a:srgbClr val="000000"/>
                        </a:solidFill>
                        <a:effectLst/>
                        <a:latin typeface="Arial"/>
                      </a:endParaRPr>
                    </a:p>
                  </a:txBody>
                  <a:tcPr marL="9525" marR="9525" marT="9525" marB="0" anchor="ctr"/>
                </a:tc>
                <a:tc>
                  <a:txBody>
                    <a:bodyPr/>
                    <a:lstStyle/>
                    <a:p>
                      <a:pPr algn="l" rtl="0" fontAlgn="b"/>
                      <a:r>
                        <a:rPr lang="es-CO" sz="1000" u="none" strike="noStrike">
                          <a:effectLst/>
                        </a:rPr>
                        <a:t>Adecuado</a:t>
                      </a:r>
                      <a:endParaRPr lang="es-CO" sz="1000" b="0" i="0" u="none" strike="noStrike">
                        <a:solidFill>
                          <a:srgbClr val="000000"/>
                        </a:solidFill>
                        <a:effectLst/>
                        <a:latin typeface="Arial"/>
                      </a:endParaRPr>
                    </a:p>
                  </a:txBody>
                  <a:tcPr marL="9525" marR="9525" marT="9525" marB="0" anchor="b"/>
                </a:tc>
                <a:tc>
                  <a:txBody>
                    <a:bodyPr/>
                    <a:lstStyle/>
                    <a:p>
                      <a:pPr algn="ctr" rtl="0" fontAlgn="b"/>
                      <a:r>
                        <a:rPr lang="es-CO" sz="1000" u="none" strike="noStrike" dirty="0">
                          <a:effectLst/>
                        </a:rPr>
                        <a:t>47%</a:t>
                      </a:r>
                      <a:endParaRPr lang="es-CO" sz="1000" b="0" i="0" u="none" strike="noStrike" dirty="0">
                        <a:solidFill>
                          <a:srgbClr val="000000"/>
                        </a:solidFill>
                        <a:effectLst/>
                        <a:latin typeface="Arial"/>
                      </a:endParaRPr>
                    </a:p>
                  </a:txBody>
                  <a:tcPr marL="9525" marR="9525" marT="9525" marB="0" anchor="b"/>
                </a:tc>
              </a:tr>
            </a:tbl>
          </a:graphicData>
        </a:graphic>
      </p:graphicFrame>
    </p:spTree>
    <p:extLst>
      <p:ext uri="{BB962C8B-B14F-4D97-AF65-F5344CB8AC3E}">
        <p14:creationId xmlns:p14="http://schemas.microsoft.com/office/powerpoint/2010/main" val="429408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36319" y="1355354"/>
            <a:ext cx="11713301" cy="3754874"/>
          </a:xfrm>
          <a:prstGeom prst="rect">
            <a:avLst/>
          </a:prstGeom>
          <a:noFill/>
        </p:spPr>
        <p:txBody>
          <a:bodyPr wrap="square" rtlCol="0">
            <a:spAutoFit/>
          </a:bodyPr>
          <a:lstStyle/>
          <a:p>
            <a:pPr algn="just"/>
            <a:r>
              <a:rPr lang="es-CO" sz="1400" dirty="0" smtClean="0"/>
              <a:t>Para este componente, se percibe por parte de los funcionarios, un cumplimiento positivo de las actividades desarrolladas en torno  a los mecanismos de seguimiento que favorecen la evaluación al desempeño institucional, al estado de la gestión de los riesgos y controles, pues se lograron porcentajes del 27% y 47% que los ubica como satisfactorio y adecuado respectivamente. </a:t>
            </a:r>
          </a:p>
          <a:p>
            <a:pPr algn="just"/>
            <a:endParaRPr lang="es-CO" sz="1400" b="1" dirty="0"/>
          </a:p>
          <a:p>
            <a:pPr algn="just"/>
            <a:r>
              <a:rPr lang="es-CO" sz="1400" dirty="0" smtClean="0"/>
              <a:t>Los temas que menores porcentajes obtuvieron, especialmente por desconocimiento, fueron aquellos relacionados con las acciones que involucran a la línea Estratégica y segunda línea de defensa en cuanto al seguimiento de indicadores y la evaluación de la efectividad de los controles, así como la falta de difusión de la cultura de autoevaluación al interior del Instituto; y aunque son porcentajes que no superan el 21%, se convierten en oportunidades de mejora para visibilizar a los servidores en general los roles que les corresponden a las diferentes líneas de defensa y como se despliegan las actividades de monitoreo  de acuerdo a sus responsabilidades. Por otro lado, las preguntas con mejor percepción de cumplimiento y/o conocimiento, fueron las asociadas a los ejercicios de auditoría y la implementación de planes de mejoramiento, lo que puede indicar que se reconoce la importancia de las herramientas que favorecen la mejora a la gestión y su propósito en cuanto al seguimiento y evaluación institucional.</a:t>
            </a:r>
          </a:p>
          <a:p>
            <a:pPr algn="just"/>
            <a:endParaRPr lang="es-CO" sz="1400" dirty="0"/>
          </a:p>
          <a:p>
            <a:pPr algn="just"/>
            <a:r>
              <a:rPr lang="es-CO" sz="1400" dirty="0" smtClean="0"/>
              <a:t>Teniendo en cuenta que las actividades de monitoreo están inmersas en las diferentes dimensiones de MIPG, por cuanto permiten valorar la eficacia, eficiencia y efectividad de los procesos, el nivel de ejecución de los planes, programas y proyectos y por tanto la detección de las desviaciones o situaciones que limitan el cumplimiento de objetivos y metas, es importante que se realicen todas las acciones posibles para que su favorezca su interiorización en los diferentes niveles de gestión de la Entidad. </a:t>
            </a:r>
          </a:p>
        </p:txBody>
      </p:sp>
      <p:sp>
        <p:nvSpPr>
          <p:cNvPr id="3"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202962" y="581950"/>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Tree>
    <p:extLst>
      <p:ext uri="{BB962C8B-B14F-4D97-AF65-F5344CB8AC3E}">
        <p14:creationId xmlns:p14="http://schemas.microsoft.com/office/powerpoint/2010/main" val="2110779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xmlns="" id="{32A0D9CF-8EFD-4810-B175-26613EFBD0C9}"/>
              </a:ext>
            </a:extLst>
          </p:cNvPr>
          <p:cNvSpPr>
            <a:spLocks noGrp="1"/>
          </p:cNvSpPr>
          <p:nvPr>
            <p:ph type="sldNum" sz="quarter" idx="12"/>
          </p:nvPr>
        </p:nvSpPr>
        <p:spPr/>
        <p:txBody>
          <a:bodyPr/>
          <a:lstStyle/>
          <a:p>
            <a:fld id="{90AD85FB-DBFA-4636-B455-F91114ABC2C6}" type="slidenum">
              <a:rPr lang="es-CO" smtClean="0"/>
              <a:t>2</a:t>
            </a:fld>
            <a:endParaRPr lang="es-CO" dirty="0"/>
          </a:p>
        </p:txBody>
      </p:sp>
      <p:sp>
        <p:nvSpPr>
          <p:cNvPr id="7" name="Rectángulo 1">
            <a:extLst>
              <a:ext uri="{FF2B5EF4-FFF2-40B4-BE49-F238E27FC236}">
                <a16:creationId xmlns:a16="http://schemas.microsoft.com/office/drawing/2014/main" xmlns="" id="{EB2CA0BB-1408-4549-A9D5-2B06DB7583CE}"/>
              </a:ext>
            </a:extLst>
          </p:cNvPr>
          <p:cNvSpPr>
            <a:spLocks noGrp="1" noChangeArrowheads="1"/>
          </p:cNvSpPr>
          <p:nvPr>
            <p:ph type="title"/>
          </p:nvPr>
        </p:nvSpPr>
        <p:spPr bwMode="auto">
          <a:xfrm>
            <a:off x="1982406" y="221252"/>
            <a:ext cx="8227188"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ES" altLang="es-CO" sz="2800" dirty="0">
                <a:latin typeface="Arial Black" panose="020B0A04020102020204" pitchFamily="34" charset="0"/>
              </a:rPr>
              <a:t>RESULTADOS</a:t>
            </a:r>
          </a:p>
          <a:p>
            <a:pPr>
              <a:spcBef>
                <a:spcPct val="0"/>
              </a:spcBef>
              <a:buFontTx/>
              <a:buNone/>
            </a:pPr>
            <a:r>
              <a:rPr lang="es-ES" altLang="es-CO" sz="2800" dirty="0">
                <a:latin typeface="Arial Black" panose="020B0A04020102020204" pitchFamily="34" charset="0"/>
              </a:rPr>
              <a:t>ENCUESTA DE SOSTENIBILIDAD DEL SCI</a:t>
            </a:r>
            <a:endParaRPr lang="es-CO" altLang="es-CO" sz="2800" dirty="0">
              <a:latin typeface="Arial Black" panose="020B0A04020102020204" pitchFamily="34" charset="0"/>
            </a:endParaRPr>
          </a:p>
        </p:txBody>
      </p:sp>
      <p:sp>
        <p:nvSpPr>
          <p:cNvPr id="8" name="Rectángulo 2">
            <a:extLst>
              <a:ext uri="{FF2B5EF4-FFF2-40B4-BE49-F238E27FC236}">
                <a16:creationId xmlns:a16="http://schemas.microsoft.com/office/drawing/2014/main" xmlns="" id="{ABBB1204-EADF-490C-B054-77D3FDD3715D}"/>
              </a:ext>
            </a:extLst>
          </p:cNvPr>
          <p:cNvSpPr>
            <a:spLocks noChangeArrowheads="1"/>
          </p:cNvSpPr>
          <p:nvPr/>
        </p:nvSpPr>
        <p:spPr bwMode="auto">
          <a:xfrm>
            <a:off x="2880507" y="2638291"/>
            <a:ext cx="659501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s-CO" altLang="es-CO" sz="1800" dirty="0">
                <a:latin typeface="Calibri" panose="020F0502020204030204" pitchFamily="34" charset="0"/>
              </a:rPr>
              <a:t> </a:t>
            </a:r>
            <a:r>
              <a:rPr lang="es-CO" altLang="es-CO" sz="2800" dirty="0">
                <a:latin typeface="Arial Black" panose="020B0A04020102020204" pitchFamily="34" charset="0"/>
              </a:rPr>
              <a:t>OFICINA DE CONTROL INTERNO</a:t>
            </a:r>
          </a:p>
          <a:p>
            <a:pPr algn="ctr">
              <a:spcBef>
                <a:spcPct val="0"/>
              </a:spcBef>
              <a:buFontTx/>
              <a:buNone/>
            </a:pPr>
            <a:r>
              <a:rPr lang="es-CO" altLang="es-CO" sz="2800" dirty="0">
                <a:latin typeface="Arial Black" panose="020B0A04020102020204" pitchFamily="34" charset="0"/>
              </a:rPr>
              <a:t>VIGENCIA </a:t>
            </a:r>
            <a:r>
              <a:rPr lang="es-CO" altLang="es-CO" sz="2800" b="1" dirty="0" smtClean="0">
                <a:latin typeface="Arial Black" panose="020B0A04020102020204" pitchFamily="34" charset="0"/>
              </a:rPr>
              <a:t>2019</a:t>
            </a:r>
            <a:endParaRPr lang="es-CO" altLang="es-CO" sz="2800" b="1" dirty="0">
              <a:latin typeface="Arial Black" panose="020B0A04020102020204" pitchFamily="34" charset="0"/>
            </a:endParaRPr>
          </a:p>
        </p:txBody>
      </p:sp>
      <p:sp>
        <p:nvSpPr>
          <p:cNvPr id="9" name="Rectángulo 2">
            <a:extLst>
              <a:ext uri="{FF2B5EF4-FFF2-40B4-BE49-F238E27FC236}">
                <a16:creationId xmlns:a16="http://schemas.microsoft.com/office/drawing/2014/main" xmlns="" id="{ABBB1204-EADF-490C-B054-77D3FDD3715D}"/>
              </a:ext>
            </a:extLst>
          </p:cNvPr>
          <p:cNvSpPr>
            <a:spLocks noChangeArrowheads="1"/>
          </p:cNvSpPr>
          <p:nvPr/>
        </p:nvSpPr>
        <p:spPr bwMode="auto">
          <a:xfrm>
            <a:off x="4554761" y="4776184"/>
            <a:ext cx="286346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1800" dirty="0">
                <a:latin typeface="Arial Black" panose="020B0A04020102020204" pitchFamily="34" charset="0"/>
              </a:rPr>
              <a:t> </a:t>
            </a:r>
            <a:r>
              <a:rPr lang="es-CO" altLang="es-CO" sz="2800" dirty="0" smtClean="0">
                <a:latin typeface="Arial Black" panose="020B0A04020102020204" pitchFamily="34" charset="0"/>
              </a:rPr>
              <a:t>IDIPRON</a:t>
            </a:r>
            <a:endParaRPr lang="es-CO" altLang="es-CO" sz="2400" dirty="0" smtClean="0">
              <a:latin typeface="Arial Black" panose="020B0A04020102020204" pitchFamily="34" charset="0"/>
            </a:endParaRPr>
          </a:p>
          <a:p>
            <a:pPr algn="ctr">
              <a:spcBef>
                <a:spcPct val="0"/>
              </a:spcBef>
              <a:buFontTx/>
              <a:buNone/>
            </a:pPr>
            <a:r>
              <a:rPr lang="es-CO" altLang="es-CO" sz="2800" dirty="0" smtClean="0">
                <a:latin typeface="Arial Black" panose="020B0A04020102020204" pitchFamily="34" charset="0"/>
              </a:rPr>
              <a:t>JULIO 2020</a:t>
            </a:r>
            <a:endParaRPr lang="es-CO" altLang="es-CO" sz="2800" dirty="0">
              <a:latin typeface="Arial Black" panose="020B0A04020102020204" pitchFamily="34" charset="0"/>
            </a:endParaRPr>
          </a:p>
        </p:txBody>
      </p:sp>
    </p:spTree>
    <p:extLst>
      <p:ext uri="{BB962C8B-B14F-4D97-AF65-F5344CB8AC3E}">
        <p14:creationId xmlns:p14="http://schemas.microsoft.com/office/powerpoint/2010/main" val="2821239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ángulo 3">
            <a:extLst>
              <a:ext uri="{FF2B5EF4-FFF2-40B4-BE49-F238E27FC236}">
                <a16:creationId xmlns="" xmlns:a16="http://schemas.microsoft.com/office/drawing/2014/main" id="{D4653FF7-EEBD-46F5-8DEC-3EC20077669D}"/>
              </a:ext>
            </a:extLst>
          </p:cNvPr>
          <p:cNvSpPr/>
          <p:nvPr/>
        </p:nvSpPr>
        <p:spPr>
          <a:xfrm>
            <a:off x="359159" y="320928"/>
            <a:ext cx="11410817" cy="523220"/>
          </a:xfrm>
          <a:prstGeom prst="rect">
            <a:avLst/>
          </a:prstGeom>
        </p:spPr>
        <p:txBody>
          <a:bodyPr wrap="square">
            <a:spAutoFit/>
          </a:bodyPr>
          <a:lstStyle/>
          <a:p>
            <a:r>
              <a:rPr lang="es-CO" sz="2800" b="1" dirty="0">
                <a:solidFill>
                  <a:srgbClr val="333333"/>
                </a:solidFill>
                <a:latin typeface="Poppins"/>
              </a:rPr>
              <a:t>Resultados IDIPRON - Medición del Desempeño Institucional 2019</a:t>
            </a:r>
            <a:endParaRPr lang="es-CO" sz="2800" b="1" i="0" dirty="0">
              <a:solidFill>
                <a:srgbClr val="333333"/>
              </a:solidFill>
              <a:effectLst/>
              <a:latin typeface="Poppins"/>
            </a:endParaRPr>
          </a:p>
        </p:txBody>
      </p:sp>
      <p:sp>
        <p:nvSpPr>
          <p:cNvPr id="5" name="CuadroTexto 4">
            <a:extLst>
              <a:ext uri="{FF2B5EF4-FFF2-40B4-BE49-F238E27FC236}">
                <a16:creationId xmlns="" xmlns:a16="http://schemas.microsoft.com/office/drawing/2014/main" id="{F0BA593B-AF95-4452-8B6B-B4E41652FEC8}"/>
              </a:ext>
            </a:extLst>
          </p:cNvPr>
          <p:cNvSpPr txBox="1"/>
          <p:nvPr/>
        </p:nvSpPr>
        <p:spPr>
          <a:xfrm>
            <a:off x="6686845" y="1927478"/>
            <a:ext cx="5083132" cy="1200329"/>
          </a:xfrm>
          <a:prstGeom prst="rect">
            <a:avLst/>
          </a:prstGeom>
          <a:solidFill>
            <a:schemeClr val="accent5"/>
          </a:solidFill>
        </p:spPr>
        <p:txBody>
          <a:bodyPr wrap="square" rtlCol="0">
            <a:spAutoFit/>
          </a:bodyPr>
          <a:lstStyle/>
          <a:p>
            <a:pPr algn="just"/>
            <a:r>
              <a:rPr lang="es-CO" dirty="0">
                <a:solidFill>
                  <a:schemeClr val="bg1"/>
                </a:solidFill>
              </a:rPr>
              <a:t>Para la vigencia 2019, el IDIPRON obtuvo una calificación del </a:t>
            </a:r>
            <a:r>
              <a:rPr lang="es-CO" b="1" dirty="0">
                <a:solidFill>
                  <a:schemeClr val="bg1"/>
                </a:solidFill>
              </a:rPr>
              <a:t>74,7</a:t>
            </a:r>
            <a:r>
              <a:rPr lang="es-CO" dirty="0">
                <a:solidFill>
                  <a:schemeClr val="bg1"/>
                </a:solidFill>
              </a:rPr>
              <a:t>, mejorando su calificación en </a:t>
            </a:r>
            <a:r>
              <a:rPr lang="es-CO" b="1" dirty="0">
                <a:solidFill>
                  <a:schemeClr val="bg1"/>
                </a:solidFill>
              </a:rPr>
              <a:t>6,8</a:t>
            </a:r>
            <a:r>
              <a:rPr lang="es-CO" dirty="0">
                <a:solidFill>
                  <a:schemeClr val="bg1"/>
                </a:solidFill>
              </a:rPr>
              <a:t> puntos, con respecto a la calificación del año 2018.</a:t>
            </a:r>
          </a:p>
        </p:txBody>
      </p:sp>
      <p:pic>
        <p:nvPicPr>
          <p:cNvPr id="6" name="Imagen 5">
            <a:extLst>
              <a:ext uri="{FF2B5EF4-FFF2-40B4-BE49-F238E27FC236}">
                <a16:creationId xmlns="" xmlns:a16="http://schemas.microsoft.com/office/drawing/2014/main" id="{234915FB-97DA-4524-BD5A-30BF3C6D148B}"/>
              </a:ext>
            </a:extLst>
          </p:cNvPr>
          <p:cNvPicPr>
            <a:picLocks noChangeAspect="1"/>
          </p:cNvPicPr>
          <p:nvPr/>
        </p:nvPicPr>
        <p:blipFill rotWithShape="1">
          <a:blip r:embed="rId2"/>
          <a:srcRect l="13154" t="30349" r="52462" b="29631"/>
          <a:stretch/>
        </p:blipFill>
        <p:spPr>
          <a:xfrm>
            <a:off x="6813680" y="3242847"/>
            <a:ext cx="4192172" cy="2743200"/>
          </a:xfrm>
          <a:prstGeom prst="rect">
            <a:avLst/>
          </a:prstGeom>
        </p:spPr>
      </p:pic>
      <p:sp>
        <p:nvSpPr>
          <p:cNvPr id="7" name="CuadroTexto 6">
            <a:extLst>
              <a:ext uri="{FF2B5EF4-FFF2-40B4-BE49-F238E27FC236}">
                <a16:creationId xmlns="" xmlns:a16="http://schemas.microsoft.com/office/drawing/2014/main" id="{A1576FEA-959D-4106-B157-EB405313D1E9}"/>
              </a:ext>
            </a:extLst>
          </p:cNvPr>
          <p:cNvSpPr txBox="1"/>
          <p:nvPr/>
        </p:nvSpPr>
        <p:spPr>
          <a:xfrm>
            <a:off x="98474" y="4861244"/>
            <a:ext cx="5725551" cy="9233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just"/>
            <a:r>
              <a:rPr lang="es-CO" dirty="0"/>
              <a:t>Sin embargo, aun estamos lejos del promedio </a:t>
            </a:r>
            <a:r>
              <a:rPr lang="es-CO" b="1" dirty="0"/>
              <a:t>(85.7)</a:t>
            </a:r>
            <a:r>
              <a:rPr lang="es-CO" dirty="0"/>
              <a:t>, lo que significa que las demás entidades mejoraron mucho mas que el Instituto</a:t>
            </a:r>
          </a:p>
        </p:txBody>
      </p:sp>
      <p:cxnSp>
        <p:nvCxnSpPr>
          <p:cNvPr id="8" name="Elbow Connector 83">
            <a:extLst>
              <a:ext uri="{FF2B5EF4-FFF2-40B4-BE49-F238E27FC236}">
                <a16:creationId xmlns="" xmlns:a16="http://schemas.microsoft.com/office/drawing/2014/main" id="{BB00F739-BFF8-4746-8A0F-78D048EC5077}"/>
              </a:ext>
            </a:extLst>
          </p:cNvPr>
          <p:cNvCxnSpPr>
            <a:cxnSpLocks/>
          </p:cNvCxnSpPr>
          <p:nvPr/>
        </p:nvCxnSpPr>
        <p:spPr>
          <a:xfrm rot="5400000" flipH="1" flipV="1">
            <a:off x="4999808" y="1932620"/>
            <a:ext cx="1755390" cy="5948518"/>
          </a:xfrm>
          <a:prstGeom prst="bentConnector4">
            <a:avLst>
              <a:gd name="adj1" fmla="val -13023"/>
              <a:gd name="adj2" fmla="val 57272"/>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6">
            <a:extLst>
              <a:ext uri="{FF2B5EF4-FFF2-40B4-BE49-F238E27FC236}">
                <a16:creationId xmlns="" xmlns:a16="http://schemas.microsoft.com/office/drawing/2014/main" id="{711A6897-3A5F-478B-8F64-DCE49DFF6A46}"/>
              </a:ext>
            </a:extLst>
          </p:cNvPr>
          <p:cNvSpPr/>
          <p:nvPr/>
        </p:nvSpPr>
        <p:spPr>
          <a:xfrm>
            <a:off x="8909766" y="3966342"/>
            <a:ext cx="160338" cy="1628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74">
            <a:extLst>
              <a:ext uri="{FF2B5EF4-FFF2-40B4-BE49-F238E27FC236}">
                <a16:creationId xmlns="" xmlns:a16="http://schemas.microsoft.com/office/drawing/2014/main" id="{9FA218CD-7F29-4C58-8A58-5C6AACA8B343}"/>
              </a:ext>
            </a:extLst>
          </p:cNvPr>
          <p:cNvSpPr/>
          <p:nvPr/>
        </p:nvSpPr>
        <p:spPr>
          <a:xfrm>
            <a:off x="5420028" y="2994389"/>
            <a:ext cx="160338" cy="16288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Elbow Connector 83">
            <a:extLst>
              <a:ext uri="{FF2B5EF4-FFF2-40B4-BE49-F238E27FC236}">
                <a16:creationId xmlns="" xmlns:a16="http://schemas.microsoft.com/office/drawing/2014/main" id="{35B9DBDD-C714-401A-8DB2-262D90116BE7}"/>
              </a:ext>
            </a:extLst>
          </p:cNvPr>
          <p:cNvCxnSpPr>
            <a:cxnSpLocks/>
          </p:cNvCxnSpPr>
          <p:nvPr/>
        </p:nvCxnSpPr>
        <p:spPr>
          <a:xfrm flipV="1">
            <a:off x="5560373" y="1927478"/>
            <a:ext cx="4087667" cy="1148353"/>
          </a:xfrm>
          <a:prstGeom prst="bentConnector4">
            <a:avLst>
              <a:gd name="adj1" fmla="val 18912"/>
              <a:gd name="adj2" fmla="val 119907"/>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Elipse 11">
            <a:extLst>
              <a:ext uri="{FF2B5EF4-FFF2-40B4-BE49-F238E27FC236}">
                <a16:creationId xmlns="" xmlns:a16="http://schemas.microsoft.com/office/drawing/2014/main" id="{309C36C2-E521-4A4D-A937-D6264721D9DA}"/>
              </a:ext>
            </a:extLst>
          </p:cNvPr>
          <p:cNvSpPr/>
          <p:nvPr/>
        </p:nvSpPr>
        <p:spPr>
          <a:xfrm rot="1255431">
            <a:off x="8975188" y="3924887"/>
            <a:ext cx="715335" cy="964493"/>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3" name="Imagen 12">
            <a:extLst>
              <a:ext uri="{FF2B5EF4-FFF2-40B4-BE49-F238E27FC236}">
                <a16:creationId xmlns="" xmlns:a16="http://schemas.microsoft.com/office/drawing/2014/main" id="{374E8E42-C59A-4C4D-BA49-8C18D0E249CF}"/>
              </a:ext>
            </a:extLst>
          </p:cNvPr>
          <p:cNvPicPr>
            <a:picLocks noChangeAspect="1"/>
          </p:cNvPicPr>
          <p:nvPr/>
        </p:nvPicPr>
        <p:blipFill>
          <a:blip r:embed="rId3"/>
          <a:stretch>
            <a:fillRect/>
          </a:stretch>
        </p:blipFill>
        <p:spPr>
          <a:xfrm>
            <a:off x="55314" y="1576749"/>
            <a:ext cx="5264339" cy="2552476"/>
          </a:xfrm>
          <a:prstGeom prst="rect">
            <a:avLst/>
          </a:prstGeom>
        </p:spPr>
      </p:pic>
      <p:sp>
        <p:nvSpPr>
          <p:cNvPr id="14" name="Elipse 13">
            <a:extLst>
              <a:ext uri="{FF2B5EF4-FFF2-40B4-BE49-F238E27FC236}">
                <a16:creationId xmlns="" xmlns:a16="http://schemas.microsoft.com/office/drawing/2014/main" id="{787239F2-C5FD-4740-92DB-64BB6FBD1B22}"/>
              </a:ext>
            </a:extLst>
          </p:cNvPr>
          <p:cNvSpPr/>
          <p:nvPr/>
        </p:nvSpPr>
        <p:spPr>
          <a:xfrm rot="5400000">
            <a:off x="3506450" y="1779647"/>
            <a:ext cx="715335" cy="963511"/>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334692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873" y="1396075"/>
            <a:ext cx="11157465" cy="3188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3">
            <a:extLst>
              <a:ext uri="{FF2B5EF4-FFF2-40B4-BE49-F238E27FC236}">
                <a16:creationId xmlns="" xmlns:a16="http://schemas.microsoft.com/office/drawing/2014/main" id="{D4653FF7-EEBD-46F5-8DEC-3EC20077669D}"/>
              </a:ext>
            </a:extLst>
          </p:cNvPr>
          <p:cNvSpPr/>
          <p:nvPr/>
        </p:nvSpPr>
        <p:spPr>
          <a:xfrm>
            <a:off x="619873" y="383828"/>
            <a:ext cx="10251524" cy="523220"/>
          </a:xfrm>
          <a:prstGeom prst="rect">
            <a:avLst/>
          </a:prstGeom>
        </p:spPr>
        <p:txBody>
          <a:bodyPr wrap="none">
            <a:spAutoFit/>
          </a:bodyPr>
          <a:lstStyle/>
          <a:p>
            <a:r>
              <a:rPr lang="es-CO" sz="2800" b="1" dirty="0">
                <a:solidFill>
                  <a:srgbClr val="333333"/>
                </a:solidFill>
                <a:latin typeface="Poppins"/>
              </a:rPr>
              <a:t>Resultados IDIPRON - Medición del Desempeño </a:t>
            </a:r>
            <a:r>
              <a:rPr lang="es-CO" sz="2800" b="1" dirty="0" smtClean="0">
                <a:solidFill>
                  <a:srgbClr val="333333"/>
                </a:solidFill>
                <a:latin typeface="Poppins"/>
              </a:rPr>
              <a:t>MECI 2019</a:t>
            </a:r>
            <a:endParaRPr lang="es-CO" sz="2800" b="1" i="0" dirty="0">
              <a:solidFill>
                <a:srgbClr val="333333"/>
              </a:solidFill>
              <a:effectLst/>
              <a:latin typeface="Poppins"/>
            </a:endParaRPr>
          </a:p>
        </p:txBody>
      </p:sp>
      <p:sp>
        <p:nvSpPr>
          <p:cNvPr id="2" name="1 CuadroTexto"/>
          <p:cNvSpPr txBox="1"/>
          <p:nvPr/>
        </p:nvSpPr>
        <p:spPr>
          <a:xfrm>
            <a:off x="543060" y="4584879"/>
            <a:ext cx="10868082" cy="1569660"/>
          </a:xfrm>
          <a:prstGeom prst="rect">
            <a:avLst/>
          </a:prstGeom>
          <a:noFill/>
        </p:spPr>
        <p:txBody>
          <a:bodyPr wrap="square" rtlCol="0">
            <a:spAutoFit/>
          </a:bodyPr>
          <a:lstStyle/>
          <a:p>
            <a:pPr algn="just"/>
            <a:r>
              <a:rPr lang="es-CO" sz="1600" dirty="0" smtClean="0"/>
              <a:t>Dentro de la evaluación de desempeño vigencia 2019 (</a:t>
            </a:r>
            <a:r>
              <a:rPr lang="es-CO" sz="1600" dirty="0" err="1" smtClean="0"/>
              <a:t>Furag</a:t>
            </a:r>
            <a:r>
              <a:rPr lang="es-CO" sz="1600" dirty="0" smtClean="0"/>
              <a:t> 2019), Función pública realizó la presentación de los resultados dividendo los mismos en medición de desempeño MIPG y medición de Desempeño MECI 2019, en este último se evidencia que de los cinco componentes, el más alto evaluado fue el de Actividades de control (79,8%) seguido por el Ambiente de  Control con un (74,3%) por otro lado  el más bajo evaluado fue el de Evaluación del riesgo (69,3%), pero aún el Sistema de Control del Instituto de 2019 se encuentra distante a la valoración o puntuación máxima de referencia la cual es (98,0%) </a:t>
            </a:r>
            <a:endParaRPr lang="es-CO" sz="1600" dirty="0"/>
          </a:p>
        </p:txBody>
      </p:sp>
    </p:spTree>
    <p:extLst>
      <p:ext uri="{BB962C8B-B14F-4D97-AF65-F5344CB8AC3E}">
        <p14:creationId xmlns:p14="http://schemas.microsoft.com/office/powerpoint/2010/main" val="33213010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7" y="907048"/>
            <a:ext cx="11096625"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3">
            <a:extLst>
              <a:ext uri="{FF2B5EF4-FFF2-40B4-BE49-F238E27FC236}">
                <a16:creationId xmlns="" xmlns:a16="http://schemas.microsoft.com/office/drawing/2014/main" id="{D4653FF7-EEBD-46F5-8DEC-3EC20077669D}"/>
              </a:ext>
            </a:extLst>
          </p:cNvPr>
          <p:cNvSpPr/>
          <p:nvPr/>
        </p:nvSpPr>
        <p:spPr>
          <a:xfrm>
            <a:off x="619873" y="383828"/>
            <a:ext cx="9920986" cy="523220"/>
          </a:xfrm>
          <a:prstGeom prst="rect">
            <a:avLst/>
          </a:prstGeom>
        </p:spPr>
        <p:txBody>
          <a:bodyPr wrap="none">
            <a:spAutoFit/>
          </a:bodyPr>
          <a:lstStyle/>
          <a:p>
            <a:r>
              <a:rPr lang="es-CO" sz="2800" b="1" dirty="0">
                <a:solidFill>
                  <a:srgbClr val="333333"/>
                </a:solidFill>
                <a:latin typeface="Poppins"/>
              </a:rPr>
              <a:t>Resultados IDIPRON - Medición del Desempeño Institucional 2019</a:t>
            </a:r>
            <a:endParaRPr lang="es-CO" sz="2800" b="1" i="0" dirty="0">
              <a:solidFill>
                <a:srgbClr val="333333"/>
              </a:solidFill>
              <a:effectLst/>
              <a:latin typeface="Poppins"/>
            </a:endParaRPr>
          </a:p>
        </p:txBody>
      </p:sp>
      <p:sp>
        <p:nvSpPr>
          <p:cNvPr id="2" name="1 CuadroTexto"/>
          <p:cNvSpPr txBox="1"/>
          <p:nvPr/>
        </p:nvSpPr>
        <p:spPr>
          <a:xfrm>
            <a:off x="399245" y="4934890"/>
            <a:ext cx="10869769" cy="1077218"/>
          </a:xfrm>
          <a:prstGeom prst="rect">
            <a:avLst/>
          </a:prstGeom>
          <a:noFill/>
        </p:spPr>
        <p:txBody>
          <a:bodyPr wrap="square" rtlCol="0">
            <a:spAutoFit/>
          </a:bodyPr>
          <a:lstStyle/>
          <a:p>
            <a:pPr algn="just"/>
            <a:r>
              <a:rPr lang="es-CO" sz="1600" dirty="0" smtClean="0"/>
              <a:t>En esta imagen se puede observar los resultados obtenidos a nivel general por el Instituto en cada una de las dimensiones, donde se evidencia que las dimensiones de Evaluación de resultados (65,7%) y la Dimensión de Direccionamiento Estratégico y Planeación (69,8%), la Dimensión mejor evaluada se encuentra Talento Humano (81,4%), sin </a:t>
            </a:r>
            <a:r>
              <a:rPr lang="es-CO" sz="1600" dirty="0"/>
              <a:t>embargo, </a:t>
            </a:r>
            <a:r>
              <a:rPr lang="es-CO" sz="1600" dirty="0" smtClean="0"/>
              <a:t>aún el Instituto se encuentra distante del valor máximo de referencia (98,0%). </a:t>
            </a:r>
            <a:endParaRPr lang="es-CO" sz="1600" dirty="0"/>
          </a:p>
        </p:txBody>
      </p:sp>
    </p:spTree>
    <p:extLst>
      <p:ext uri="{BB962C8B-B14F-4D97-AF65-F5344CB8AC3E}">
        <p14:creationId xmlns:p14="http://schemas.microsoft.com/office/powerpoint/2010/main" val="15953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8191" y="765381"/>
            <a:ext cx="9105363" cy="383160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Rectángulo 3">
            <a:extLst>
              <a:ext uri="{FF2B5EF4-FFF2-40B4-BE49-F238E27FC236}">
                <a16:creationId xmlns="" xmlns:a16="http://schemas.microsoft.com/office/drawing/2014/main" id="{D4653FF7-EEBD-46F5-8DEC-3EC20077669D}"/>
              </a:ext>
            </a:extLst>
          </p:cNvPr>
          <p:cNvSpPr/>
          <p:nvPr/>
        </p:nvSpPr>
        <p:spPr>
          <a:xfrm>
            <a:off x="619873" y="122218"/>
            <a:ext cx="10251524" cy="523220"/>
          </a:xfrm>
          <a:prstGeom prst="rect">
            <a:avLst/>
          </a:prstGeom>
        </p:spPr>
        <p:txBody>
          <a:bodyPr wrap="none">
            <a:spAutoFit/>
          </a:bodyPr>
          <a:lstStyle/>
          <a:p>
            <a:r>
              <a:rPr lang="es-CO" sz="2800" b="1" dirty="0">
                <a:solidFill>
                  <a:srgbClr val="333333"/>
                </a:solidFill>
                <a:latin typeface="Poppins"/>
              </a:rPr>
              <a:t>Resultados IDIPRON - Medición del Desempeño </a:t>
            </a:r>
            <a:r>
              <a:rPr lang="es-CO" sz="2800" b="1" dirty="0" smtClean="0">
                <a:solidFill>
                  <a:srgbClr val="333333"/>
                </a:solidFill>
                <a:latin typeface="Poppins"/>
              </a:rPr>
              <a:t>MECI 2019</a:t>
            </a:r>
            <a:endParaRPr lang="es-CO" sz="2800" b="1" i="0" dirty="0">
              <a:solidFill>
                <a:srgbClr val="333333"/>
              </a:solidFill>
              <a:effectLst/>
              <a:latin typeface="Poppins"/>
            </a:endParaRPr>
          </a:p>
        </p:txBody>
      </p:sp>
      <p:sp>
        <p:nvSpPr>
          <p:cNvPr id="2" name="1 CuadroTexto"/>
          <p:cNvSpPr txBox="1"/>
          <p:nvPr/>
        </p:nvSpPr>
        <p:spPr>
          <a:xfrm>
            <a:off x="283335" y="4636886"/>
            <a:ext cx="11809927" cy="1815882"/>
          </a:xfrm>
          <a:prstGeom prst="rect">
            <a:avLst/>
          </a:prstGeom>
          <a:noFill/>
        </p:spPr>
        <p:txBody>
          <a:bodyPr wrap="square" rtlCol="0">
            <a:spAutoFit/>
          </a:bodyPr>
          <a:lstStyle/>
          <a:p>
            <a:pPr algn="just"/>
            <a:r>
              <a:rPr lang="es-CO" sz="1600" dirty="0" smtClean="0"/>
              <a:t>Con respecto al Índice de desempeño de las líneas de defensa se puede observar que la Línea de defensa con un alto desempeño fue la </a:t>
            </a:r>
            <a:r>
              <a:rPr lang="es-CO" sz="1600" dirty="0"/>
              <a:t>Línea 3 (L3) </a:t>
            </a:r>
            <a:r>
              <a:rPr lang="es-CO" sz="1600" dirty="0" smtClean="0"/>
              <a:t>cuyo objetivo </a:t>
            </a:r>
            <a:r>
              <a:rPr lang="es-CO" sz="1600" dirty="0"/>
              <a:t>es proporcionar aseguramiento independiente sobre la eficacia de la gestión de riesgos y control interno a la Alta Dirección de la </a:t>
            </a:r>
            <a:r>
              <a:rPr lang="es-CO" sz="1600" dirty="0" smtClean="0"/>
              <a:t>entidad, incluyendo  </a:t>
            </a:r>
            <a:r>
              <a:rPr lang="es-CO" sz="1600" dirty="0"/>
              <a:t>la evaluación frente a </a:t>
            </a:r>
            <a:r>
              <a:rPr lang="es-CO" sz="1600" dirty="0" smtClean="0"/>
              <a:t>la manera </a:t>
            </a:r>
            <a:r>
              <a:rPr lang="es-CO" sz="1600" dirty="0"/>
              <a:t>en que </a:t>
            </a:r>
            <a:r>
              <a:rPr lang="es-CO" sz="1600" dirty="0" smtClean="0"/>
              <a:t>funcionan </a:t>
            </a:r>
            <a:r>
              <a:rPr lang="es-CO" sz="1600" dirty="0"/>
              <a:t>la 1ª y 2ª línea de defensa </a:t>
            </a:r>
            <a:r>
              <a:rPr lang="es-CO" sz="1600" dirty="0" smtClean="0"/>
              <a:t>con un resultados de un (82,3%), y la línea con más </a:t>
            </a:r>
            <a:r>
              <a:rPr lang="es-CO" sz="1600" dirty="0"/>
              <a:t>bajo desempeño fue la </a:t>
            </a:r>
            <a:r>
              <a:rPr lang="es-CO" sz="1600" dirty="0" smtClean="0"/>
              <a:t>Línea estratégica (LE), está </a:t>
            </a:r>
            <a:r>
              <a:rPr lang="es-CO" sz="1600" dirty="0"/>
              <a:t>nivel analiza los riesgos y amenazas institucionales al cumplimiento de los planes estratégicos, tendrá la responsabilidad de definir el marco general para la gestión del riesgo (política de administración del riesgo) y garantiza el cumplimiento de los planes de la entidad.</a:t>
            </a:r>
          </a:p>
        </p:txBody>
      </p:sp>
    </p:spTree>
    <p:extLst>
      <p:ext uri="{BB962C8B-B14F-4D97-AF65-F5344CB8AC3E}">
        <p14:creationId xmlns:p14="http://schemas.microsoft.com/office/powerpoint/2010/main" val="7783786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xmlns="" id="{E3118AA9-F76F-4631-9D04-5FC9C610E406}"/>
              </a:ext>
            </a:extLst>
          </p:cNvPr>
          <p:cNvSpPr>
            <a:spLocks noGrp="1"/>
          </p:cNvSpPr>
          <p:nvPr>
            <p:ph type="sldNum" sz="quarter" idx="10"/>
          </p:nvPr>
        </p:nvSpPr>
        <p:spPr/>
        <p:txBody>
          <a:bodyPr/>
          <a:lstStyle/>
          <a:p>
            <a:fld id="{90AD85FB-DBFA-4636-B455-F91114ABC2C6}" type="slidenum">
              <a:rPr lang="es-CO" smtClean="0"/>
              <a:pPr/>
              <a:t>24</a:t>
            </a:fld>
            <a:endParaRPr lang="es-CO" dirty="0"/>
          </a:p>
        </p:txBody>
      </p:sp>
      <p:sp>
        <p:nvSpPr>
          <p:cNvPr id="4" name="Rectángulo 1">
            <a:extLst>
              <a:ext uri="{FF2B5EF4-FFF2-40B4-BE49-F238E27FC236}">
                <a16:creationId xmlns="" xmlns:a16="http://schemas.microsoft.com/office/drawing/2014/main" id="{69EBC20D-5FE1-4214-9055-74A437F9BA4C}"/>
              </a:ext>
            </a:extLst>
          </p:cNvPr>
          <p:cNvSpPr>
            <a:spLocks noChangeArrowheads="1"/>
          </p:cNvSpPr>
          <p:nvPr/>
        </p:nvSpPr>
        <p:spPr bwMode="auto">
          <a:xfrm>
            <a:off x="1305993" y="382138"/>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smtClean="0">
                <a:latin typeface="Arial Black" panose="020B0A04020102020204" pitchFamily="34" charset="0"/>
              </a:rPr>
              <a:t>CONCLUSIÓN</a:t>
            </a:r>
            <a:endParaRPr lang="es-CO" altLang="es-CO" sz="2400" dirty="0">
              <a:latin typeface="Arial Black" panose="020B0A04020102020204" pitchFamily="34" charset="0"/>
            </a:endParaRPr>
          </a:p>
        </p:txBody>
      </p:sp>
      <p:sp>
        <p:nvSpPr>
          <p:cNvPr id="5" name="Rectángulo 2">
            <a:extLst>
              <a:ext uri="{FF2B5EF4-FFF2-40B4-BE49-F238E27FC236}">
                <a16:creationId xmlns="" xmlns:a16="http://schemas.microsoft.com/office/drawing/2014/main" id="{19C1E867-00E4-412C-BEB7-BC94DE780734}"/>
              </a:ext>
            </a:extLst>
          </p:cNvPr>
          <p:cNvSpPr>
            <a:spLocks noChangeArrowheads="1"/>
          </p:cNvSpPr>
          <p:nvPr/>
        </p:nvSpPr>
        <p:spPr bwMode="auto">
          <a:xfrm>
            <a:off x="914399" y="890067"/>
            <a:ext cx="9865217"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just">
              <a:spcBef>
                <a:spcPct val="0"/>
              </a:spcBef>
              <a:buNone/>
            </a:pPr>
            <a:r>
              <a:rPr lang="es-CO" altLang="es-CO" sz="1400" dirty="0">
                <a:latin typeface="Calibri" panose="020F0502020204030204" pitchFamily="34" charset="0"/>
              </a:rPr>
              <a:t>Se puede concluir que de acuerdo a los resultados obtenidos en los resultados de la Evaluación de desempeño institucional  (FURAG) vigencia 2019, el cual mide la gestión y el sistema de control interno se evidenció que el resultado de esta evaluación fue de 74,7%, aunque se mejoró frente a la vigencia de 2018 cuyo resultado fue de 67,9% pero aún el Instituto se encuentra distante del promedio 85,7%. Por otra parte el resultado de la </a:t>
            </a:r>
            <a:r>
              <a:rPr lang="es-CO" sz="1400" dirty="0">
                <a:latin typeface="Calibri" panose="020F0502020204030204" pitchFamily="34" charset="0"/>
              </a:rPr>
              <a:t>medición de Desempeño MECI 2019 fue de 76,2%,, y entrando más en detalle teniendo en cuenta el resultado de la Dimensión de Control Interno el cual fue de 74,4%, al discriminar por componentes el más alto evaluado fue el de Actividades de control (79,8%) seguido por el Ambiente de  Control con un (74,3%) por otro lado  el más bajo evaluado fue el de Evaluación del riesgo (69,3%), pero aún el Sistema de Control del Instituto de 2019 se encuentra distante a la valoración o puntuación máxima de referencia la cual es (98,0%).</a:t>
            </a:r>
          </a:p>
          <a:p>
            <a:pPr algn="just">
              <a:spcBef>
                <a:spcPct val="0"/>
              </a:spcBef>
              <a:buNone/>
            </a:pPr>
            <a:endParaRPr lang="es-CO" altLang="es-CO" sz="1400" dirty="0">
              <a:latin typeface="Calibri" panose="020F0502020204030204" pitchFamily="34" charset="0"/>
            </a:endParaRPr>
          </a:p>
          <a:p>
            <a:pPr algn="just">
              <a:spcBef>
                <a:spcPct val="0"/>
              </a:spcBef>
              <a:buFontTx/>
              <a:buNone/>
            </a:pPr>
            <a:r>
              <a:rPr lang="es-CO" altLang="es-CO" sz="1400" dirty="0" smtClean="0">
                <a:latin typeface="Calibri" panose="020F0502020204030204" pitchFamily="34" charset="0"/>
              </a:rPr>
              <a:t>Ya al interior del Instituto se realizó la Encuesta del Sistema de Control Interno vigencia </a:t>
            </a:r>
            <a:r>
              <a:rPr lang="es-CO" altLang="es-CO" sz="1400" b="1" dirty="0" smtClean="0">
                <a:latin typeface="Calibri" panose="020F0502020204030204" pitchFamily="34" charset="0"/>
              </a:rPr>
              <a:t>2019</a:t>
            </a:r>
            <a:r>
              <a:rPr lang="es-CO" altLang="es-CO" sz="1400" dirty="0" smtClean="0">
                <a:latin typeface="Calibri" panose="020F0502020204030204" pitchFamily="34" charset="0"/>
              </a:rPr>
              <a:t>, evidenciándose  que debe trabajarse en el fortalecimiento de la Operatividad de las líneas de defensa teniendo en cuenta la línea estratégica siendo este nivel el que analiza </a:t>
            </a:r>
            <a:r>
              <a:rPr lang="es-CO" sz="1400" dirty="0" smtClean="0">
                <a:latin typeface="Calibri" panose="020F0502020204030204" pitchFamily="34" charset="0"/>
              </a:rPr>
              <a:t>los </a:t>
            </a:r>
            <a:r>
              <a:rPr lang="es-CO" sz="1400" dirty="0">
                <a:latin typeface="Calibri" panose="020F0502020204030204" pitchFamily="34" charset="0"/>
              </a:rPr>
              <a:t>riesgos y amenazas institucionales al cumplimiento de los planes estratégicos, </a:t>
            </a:r>
            <a:r>
              <a:rPr lang="es-CO" sz="1400" dirty="0" smtClean="0">
                <a:latin typeface="Calibri" panose="020F0502020204030204" pitchFamily="34" charset="0"/>
              </a:rPr>
              <a:t>la </a:t>
            </a:r>
            <a:r>
              <a:rPr lang="es-CO" sz="1400" dirty="0">
                <a:latin typeface="Calibri" panose="020F0502020204030204" pitchFamily="34" charset="0"/>
              </a:rPr>
              <a:t>responsabilidad de definir el marco general para la gestión del riesgo (política de administración del riesgo) y garantiza el cumplimiento de los planes de la </a:t>
            </a:r>
            <a:r>
              <a:rPr lang="es-CO" sz="1400" dirty="0" smtClean="0">
                <a:latin typeface="Calibri" panose="020F0502020204030204" pitchFamily="34" charset="0"/>
              </a:rPr>
              <a:t>entidad, y las tres líneas de defensa con la</a:t>
            </a:r>
            <a:r>
              <a:rPr lang="es-CO" altLang="es-CO" sz="1400" dirty="0" smtClean="0">
                <a:latin typeface="Calibri" panose="020F0502020204030204" pitchFamily="34" charset="0"/>
              </a:rPr>
              <a:t> integración del Modelo integrado de Planeación MIPG - MECI, para así dar cumplimiento desde la Oficina de Control Interno al enfoque de prevención, a la evaluación de la Gestión del riesgo, a las actividades frente a la administración de riesgo, a la Evaluación de la efectividad de los controles todo esto para dar cumplimiento. Para la vigencia 2019,  el resultado </a:t>
            </a:r>
            <a:r>
              <a:rPr lang="es-CO" altLang="es-CO" sz="1400" dirty="0">
                <a:latin typeface="Calibri" panose="020F0502020204030204" pitchFamily="34" charset="0"/>
              </a:rPr>
              <a:t>general de la calificación de la percepción del Sistema de Control Interno </a:t>
            </a:r>
            <a:r>
              <a:rPr lang="es-CO" altLang="es-CO" sz="1400" dirty="0" smtClean="0">
                <a:latin typeface="Calibri" panose="020F0502020204030204" pitchFamily="34" charset="0"/>
              </a:rPr>
              <a:t>se promedio los resultados de los cinco componentes dando como resultado un </a:t>
            </a:r>
            <a:r>
              <a:rPr lang="es-CO" altLang="es-CO" sz="1400" dirty="0" smtClean="0">
                <a:latin typeface="Calibri" panose="020F0502020204030204" pitchFamily="34" charset="0"/>
              </a:rPr>
              <a:t>79%.</a:t>
            </a:r>
            <a:endParaRPr lang="es-CO" altLang="es-CO" sz="1400" dirty="0">
              <a:latin typeface="Calibri" panose="020F0502020204030204" pitchFamily="34" charset="0"/>
            </a:endParaRPr>
          </a:p>
          <a:p>
            <a:pPr algn="just">
              <a:spcBef>
                <a:spcPct val="0"/>
              </a:spcBef>
              <a:buFontTx/>
              <a:buNone/>
            </a:pPr>
            <a:endParaRPr lang="es-CO" altLang="es-CO" sz="1400" dirty="0">
              <a:latin typeface="Calibri" panose="020F0502020204030204" pitchFamily="34" charset="0"/>
            </a:endParaRPr>
          </a:p>
          <a:p>
            <a:pPr algn="just">
              <a:spcBef>
                <a:spcPct val="0"/>
              </a:spcBef>
              <a:buFontTx/>
              <a:buNone/>
            </a:pPr>
            <a:r>
              <a:rPr lang="es-CO" altLang="es-CO" sz="1400" dirty="0">
                <a:latin typeface="Calibri" panose="020F0502020204030204" pitchFamily="34" charset="0"/>
              </a:rPr>
              <a:t>Cabe resaltar que </a:t>
            </a:r>
            <a:r>
              <a:rPr lang="es-CO" altLang="es-CO" sz="1400" dirty="0" smtClean="0">
                <a:latin typeface="Calibri" panose="020F0502020204030204" pitchFamily="34" charset="0"/>
              </a:rPr>
              <a:t>el componente de información y comunicación obtuvo un </a:t>
            </a:r>
            <a:r>
              <a:rPr lang="es-CO" altLang="es-CO" sz="1400" dirty="0">
                <a:latin typeface="Calibri" panose="020F0502020204030204" pitchFamily="34" charset="0"/>
              </a:rPr>
              <a:t>8</a:t>
            </a:r>
            <a:r>
              <a:rPr lang="es-CO" altLang="es-CO" sz="1400" dirty="0" smtClean="0">
                <a:latin typeface="Calibri" panose="020F0502020204030204" pitchFamily="34" charset="0"/>
              </a:rPr>
              <a:t>6</a:t>
            </a:r>
            <a:r>
              <a:rPr lang="es-CO" altLang="es-CO" sz="1400" dirty="0" smtClean="0">
                <a:latin typeface="Calibri" panose="020F0502020204030204" pitchFamily="34" charset="0"/>
              </a:rPr>
              <a:t>% siendo este el mejor valorado por los encuestados, en segundo lugar esta el componente de actividades de control </a:t>
            </a:r>
            <a:r>
              <a:rPr lang="es-CO" altLang="es-CO" sz="1400" dirty="0">
                <a:latin typeface="Calibri" panose="020F0502020204030204" pitchFamily="34" charset="0"/>
              </a:rPr>
              <a:t>8</a:t>
            </a:r>
            <a:r>
              <a:rPr lang="es-CO" altLang="es-CO" sz="1400" dirty="0" smtClean="0">
                <a:latin typeface="Calibri" panose="020F0502020204030204" pitchFamily="34" charset="0"/>
              </a:rPr>
              <a:t>1</a:t>
            </a:r>
            <a:r>
              <a:rPr lang="es-CO" altLang="es-CO" sz="1400" dirty="0" smtClean="0">
                <a:latin typeface="Calibri" panose="020F0502020204030204" pitchFamily="34" charset="0"/>
              </a:rPr>
              <a:t>%, en tercer lugar lo obtuvo el componente </a:t>
            </a:r>
            <a:r>
              <a:rPr lang="es-CO" altLang="es-CO" sz="1400" dirty="0" smtClean="0">
                <a:latin typeface="Calibri" panose="020F0502020204030204" pitchFamily="34" charset="0"/>
              </a:rPr>
              <a:t>de evaluación del riesgo con </a:t>
            </a:r>
            <a:r>
              <a:rPr lang="es-CO" altLang="es-CO" sz="1400" dirty="0" smtClean="0">
                <a:latin typeface="Calibri" panose="020F0502020204030204" pitchFamily="34" charset="0"/>
              </a:rPr>
              <a:t>un </a:t>
            </a:r>
            <a:r>
              <a:rPr lang="es-CO" altLang="es-CO" sz="1400" dirty="0" smtClean="0">
                <a:latin typeface="Calibri" panose="020F0502020204030204" pitchFamily="34" charset="0"/>
              </a:rPr>
              <a:t>78%, </a:t>
            </a:r>
            <a:r>
              <a:rPr lang="es-CO" altLang="es-CO" sz="1400" dirty="0" smtClean="0">
                <a:latin typeface="Calibri" panose="020F0502020204030204" pitchFamily="34" charset="0"/>
              </a:rPr>
              <a:t>en cuarto lugar se encuentra el componente de </a:t>
            </a:r>
            <a:r>
              <a:rPr lang="es-CO" altLang="es-CO" sz="1400" dirty="0" smtClean="0">
                <a:latin typeface="Calibri" panose="020F0502020204030204" pitchFamily="34" charset="0"/>
              </a:rPr>
              <a:t>ambiente de control </a:t>
            </a:r>
            <a:r>
              <a:rPr lang="es-CO" altLang="es-CO" sz="1400" dirty="0" smtClean="0">
                <a:latin typeface="Calibri" panose="020F0502020204030204" pitchFamily="34" charset="0"/>
              </a:rPr>
              <a:t>con un </a:t>
            </a:r>
            <a:r>
              <a:rPr lang="es-CO" altLang="es-CO" sz="1400" dirty="0" smtClean="0">
                <a:latin typeface="Calibri" panose="020F0502020204030204" pitchFamily="34" charset="0"/>
              </a:rPr>
              <a:t>75%, finalmente con la percepción más baja se encuentra el componente actividades de monitoreo con un 74%, </a:t>
            </a:r>
            <a:r>
              <a:rPr lang="es-CO" altLang="es-CO" sz="1400" dirty="0" smtClean="0">
                <a:latin typeface="Calibri" panose="020F0502020204030204" pitchFamily="34" charset="0"/>
              </a:rPr>
              <a:t>evidenciando que debe seguir </a:t>
            </a:r>
            <a:r>
              <a:rPr lang="es-CO" altLang="es-CO" sz="1400" dirty="0" smtClean="0">
                <a:latin typeface="Calibri" panose="020F0502020204030204" pitchFamily="34" charset="0"/>
              </a:rPr>
              <a:t>reforzando el desarrollo de las actividades de supervisión continua</a:t>
            </a:r>
            <a:r>
              <a:rPr lang="es-CO" sz="1400" dirty="0" smtClean="0"/>
              <a:t> </a:t>
            </a:r>
            <a:r>
              <a:rPr lang="es-CO" sz="1400" dirty="0">
                <a:latin typeface="Calibri" panose="020F0502020204030204" pitchFamily="34" charset="0"/>
              </a:rPr>
              <a:t>(controles permanentes) en el día a día de las actividades, así como evaluaciones periódicas (autoevaluación, </a:t>
            </a:r>
            <a:r>
              <a:rPr lang="es-CO" sz="1400" dirty="0" smtClean="0">
                <a:latin typeface="Calibri" panose="020F0502020204030204" pitchFamily="34" charset="0"/>
              </a:rPr>
              <a:t>auditorías)</a:t>
            </a:r>
            <a:r>
              <a:rPr lang="es-CO" altLang="es-CO" sz="1400" dirty="0" smtClean="0">
                <a:latin typeface="Calibri" panose="020F0502020204030204" pitchFamily="34" charset="0"/>
              </a:rPr>
              <a:t>. </a:t>
            </a:r>
            <a:endParaRPr lang="es-CO" altLang="es-CO" sz="1400" dirty="0">
              <a:latin typeface="Calibri" panose="020F0502020204030204" pitchFamily="34" charset="0"/>
            </a:endParaRPr>
          </a:p>
          <a:p>
            <a:pPr algn="just">
              <a:spcBef>
                <a:spcPct val="0"/>
              </a:spcBef>
              <a:buFontTx/>
              <a:buNone/>
            </a:pPr>
            <a:endParaRPr lang="es-CO" altLang="es-CO" sz="1400" dirty="0">
              <a:latin typeface="Calibri" panose="020F0502020204030204" pitchFamily="34" charset="0"/>
            </a:endParaRPr>
          </a:p>
        </p:txBody>
      </p:sp>
    </p:spTree>
    <p:extLst>
      <p:ext uri="{BB962C8B-B14F-4D97-AF65-F5344CB8AC3E}">
        <p14:creationId xmlns:p14="http://schemas.microsoft.com/office/powerpoint/2010/main" val="24310636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xmlns="" id="{E3118AA9-F76F-4631-9D04-5FC9C610E406}"/>
              </a:ext>
            </a:extLst>
          </p:cNvPr>
          <p:cNvSpPr>
            <a:spLocks noGrp="1"/>
          </p:cNvSpPr>
          <p:nvPr>
            <p:ph type="sldNum" sz="quarter" idx="10"/>
          </p:nvPr>
        </p:nvSpPr>
        <p:spPr/>
        <p:txBody>
          <a:bodyPr/>
          <a:lstStyle/>
          <a:p>
            <a:fld id="{90AD85FB-DBFA-4636-B455-F91114ABC2C6}" type="slidenum">
              <a:rPr lang="es-CO" smtClean="0"/>
              <a:pPr/>
              <a:t>25</a:t>
            </a:fld>
            <a:endParaRPr lang="es-CO" dirty="0"/>
          </a:p>
        </p:txBody>
      </p:sp>
      <p:sp>
        <p:nvSpPr>
          <p:cNvPr id="6" name="5 CuadroTexto"/>
          <p:cNvSpPr txBox="1"/>
          <p:nvPr/>
        </p:nvSpPr>
        <p:spPr>
          <a:xfrm>
            <a:off x="3825025" y="2266682"/>
            <a:ext cx="4417454" cy="1446550"/>
          </a:xfrm>
          <a:prstGeom prst="rect">
            <a:avLst/>
          </a:prstGeom>
          <a:noFill/>
        </p:spPr>
        <p:txBody>
          <a:bodyPr wrap="square" rtlCol="0">
            <a:spAutoFit/>
          </a:bodyPr>
          <a:lstStyle/>
          <a:p>
            <a:r>
              <a:rPr lang="es-CO" sz="8800" dirty="0" smtClean="0">
                <a:latin typeface="AR BLANCA" panose="02000000000000000000" pitchFamily="2" charset="0"/>
              </a:rPr>
              <a:t>GRACIAS</a:t>
            </a:r>
            <a:endParaRPr lang="es-CO" sz="8800" dirty="0">
              <a:latin typeface="AR BLANCA" panose="02000000000000000000" pitchFamily="2" charset="0"/>
            </a:endParaRPr>
          </a:p>
        </p:txBody>
      </p:sp>
    </p:spTree>
    <p:extLst>
      <p:ext uri="{BB962C8B-B14F-4D97-AF65-F5344CB8AC3E}">
        <p14:creationId xmlns:p14="http://schemas.microsoft.com/office/powerpoint/2010/main" val="9420385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65255B83-F68F-4CA1-A82F-7F6C5243AA84}"/>
              </a:ext>
            </a:extLst>
          </p:cNvPr>
          <p:cNvSpPr txBox="1"/>
          <p:nvPr/>
        </p:nvSpPr>
        <p:spPr>
          <a:xfrm>
            <a:off x="4451271" y="406375"/>
            <a:ext cx="6679478" cy="600164"/>
          </a:xfrm>
          <a:prstGeom prst="rect">
            <a:avLst/>
          </a:prstGeom>
          <a:solidFill>
            <a:srgbClr val="FFFF00"/>
          </a:solidFill>
        </p:spPr>
        <p:txBody>
          <a:bodyPr wrap="square" rtlCol="0">
            <a:spAutoFit/>
          </a:bodyPr>
          <a:lstStyle/>
          <a:p>
            <a:r>
              <a:rPr lang="es-CO" sz="1100" b="1" dirty="0">
                <a:latin typeface="Century Gothic" panose="020B0502020202020204" pitchFamily="34" charset="0"/>
              </a:rPr>
              <a:t>Última plantilla: siempre debe estar presente</a:t>
            </a:r>
          </a:p>
          <a:p>
            <a:endParaRPr lang="es-CO" sz="1100" b="1" dirty="0">
              <a:latin typeface="Century Gothic" panose="020B0502020202020204" pitchFamily="34" charset="0"/>
            </a:endParaRPr>
          </a:p>
          <a:p>
            <a:r>
              <a:rPr lang="es-CO" sz="1100" b="1" dirty="0">
                <a:latin typeface="Century Gothic" panose="020B0502020202020204" pitchFamily="34" charset="0"/>
              </a:rPr>
              <a:t>Recuerde: </a:t>
            </a:r>
            <a:r>
              <a:rPr lang="es-CO" sz="1100" dirty="0">
                <a:latin typeface="Century Gothic" panose="020B0502020202020204" pitchFamily="34" charset="0"/>
              </a:rPr>
              <a:t>Elimine este cuadro amarillo de texto</a:t>
            </a:r>
            <a:endParaRPr lang="es-CO" sz="1100" b="1" dirty="0">
              <a:latin typeface="Century Gothic" panose="020B0502020202020204" pitchFamily="34" charset="0"/>
            </a:endParaRPr>
          </a:p>
        </p:txBody>
      </p:sp>
      <p:sp>
        <p:nvSpPr>
          <p:cNvPr id="2" name="Rectángulo 1">
            <a:extLst>
              <a:ext uri="{FF2B5EF4-FFF2-40B4-BE49-F238E27FC236}">
                <a16:creationId xmlns:a16="http://schemas.microsoft.com/office/drawing/2014/main" xmlns="" id="{15436875-7E30-4D2E-ABBA-FCD02003F781}"/>
              </a:ext>
            </a:extLst>
          </p:cNvPr>
          <p:cNvSpPr/>
          <p:nvPr/>
        </p:nvSpPr>
        <p:spPr>
          <a:xfrm>
            <a:off x="9370413" y="0"/>
            <a:ext cx="2125390" cy="369332"/>
          </a:xfrm>
          <a:prstGeom prst="rect">
            <a:avLst/>
          </a:prstGeom>
        </p:spPr>
        <p:txBody>
          <a:bodyPr wrap="none">
            <a:spAutoFit/>
          </a:bodyPr>
          <a:lstStyle/>
          <a:p>
            <a:pPr algn="ctr"/>
            <a:r>
              <a:rPr lang="es-CO" dirty="0">
                <a:solidFill>
                  <a:schemeClr val="accent6">
                    <a:lumMod val="20000"/>
                    <a:lumOff val="80000"/>
                  </a:schemeClr>
                </a:solidFill>
              </a:rPr>
              <a:t>Vr. 08 / 28/01/2020</a:t>
            </a:r>
          </a:p>
        </p:txBody>
      </p:sp>
    </p:spTree>
    <p:extLst>
      <p:ext uri="{BB962C8B-B14F-4D97-AF65-F5344CB8AC3E}">
        <p14:creationId xmlns:p14="http://schemas.microsoft.com/office/powerpoint/2010/main" val="2433253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xmlns="" id="{A5960230-F484-4D50-850A-267AFAF64BB7}"/>
              </a:ext>
            </a:extLst>
          </p:cNvPr>
          <p:cNvSpPr>
            <a:spLocks noChangeArrowheads="1"/>
          </p:cNvSpPr>
          <p:nvPr/>
        </p:nvSpPr>
        <p:spPr bwMode="auto">
          <a:xfrm>
            <a:off x="2451277" y="475555"/>
            <a:ext cx="82271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s-ES" altLang="es-CO" sz="2800" dirty="0">
                <a:latin typeface="Arial Black" panose="020B0A04020102020204" pitchFamily="34" charset="0"/>
              </a:rPr>
              <a:t>ENCUESTA DE SOSTENIBILIDAD DEL SCI</a:t>
            </a:r>
            <a:endParaRPr lang="es-CO" altLang="es-CO" sz="2800" dirty="0">
              <a:latin typeface="Arial Black" panose="020B0A04020102020204" pitchFamily="34" charset="0"/>
            </a:endParaRPr>
          </a:p>
        </p:txBody>
      </p:sp>
      <p:sp>
        <p:nvSpPr>
          <p:cNvPr id="5" name="Rectángulo 2">
            <a:extLst>
              <a:ext uri="{FF2B5EF4-FFF2-40B4-BE49-F238E27FC236}">
                <a16:creationId xmlns:a16="http://schemas.microsoft.com/office/drawing/2014/main" xmlns="" id="{549C74C9-C32E-4737-A93B-862146F8E25D}"/>
              </a:ext>
            </a:extLst>
          </p:cNvPr>
          <p:cNvSpPr>
            <a:spLocks noChangeArrowheads="1"/>
          </p:cNvSpPr>
          <p:nvPr/>
        </p:nvSpPr>
        <p:spPr bwMode="auto">
          <a:xfrm>
            <a:off x="1004552" y="1258105"/>
            <a:ext cx="9785126"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CO" sz="1400" dirty="0">
                <a:latin typeface="+mj-lt"/>
              </a:rPr>
              <a:t>Para poder iniciar con el desarrollo de la estructura del MECI, así como del esquema de las Líneas de Defensa, es importante recordar que a partir de la expedición del Decreto 1499 de 2017 (hoy compilado en el Decreto 1083 de 2015), se creó un nuevo Sistema de Gestión que se articula con el Sistema de Control Interno. Cabe señalar que cada uno de estos sistemas tiene su propia institucionalidad que debe permitir a la entidad definir cursos de acción, así como validar y tomar decisiones para su implementación armónica.</a:t>
            </a:r>
            <a:endParaRPr lang="es-CO" altLang="es-CO" sz="1400" dirty="0">
              <a:latin typeface="+mj-lt"/>
            </a:endParaRPr>
          </a:p>
          <a:p>
            <a:pPr algn="just">
              <a:spcBef>
                <a:spcPct val="0"/>
              </a:spcBef>
              <a:buFontTx/>
              <a:buNone/>
            </a:pPr>
            <a:endParaRPr lang="es-CO" altLang="es-CO" sz="1400" dirty="0">
              <a:latin typeface="+mj-lt"/>
            </a:endParaRPr>
          </a:p>
          <a:p>
            <a:pPr algn="just">
              <a:spcBef>
                <a:spcPct val="0"/>
              </a:spcBef>
              <a:buFontTx/>
              <a:buNone/>
            </a:pPr>
            <a:r>
              <a:rPr lang="es-CO" altLang="es-CO" sz="1400" dirty="0">
                <a:latin typeface="+mj-lt"/>
              </a:rPr>
              <a:t>“La autoevaluación de control y gestión” se convierte en el mecanismo de verificación y evaluación que le permite a la entidad medirse a sí misma, al proveer la información necesaria para establecer si esta funciona efectivamente o si existen desviaciones en su operación que afecten su misionalidad</a:t>
            </a:r>
            <a:r>
              <a:rPr lang="es-CO" altLang="es-CO" sz="1400" dirty="0" smtClean="0">
                <a:latin typeface="+mj-lt"/>
              </a:rPr>
              <a:t>. Este enfoque de control apunta que a desarrollar el objetivo que tiene la Oficina de Control Interno es el cual </a:t>
            </a:r>
            <a:r>
              <a:rPr lang="es-CO" altLang="es-CO" sz="1400" dirty="0">
                <a:latin typeface="+mj-lt"/>
              </a:rPr>
              <a:t>es </a:t>
            </a:r>
            <a:r>
              <a:rPr lang="es-CO" sz="1400" dirty="0">
                <a:latin typeface="+mj-lt"/>
              </a:rPr>
              <a:t>proporcionar aseguramiento independiente sobre la eficacia de la gestión de riesgos y control interno a la Alta Dirección de la entidad. Se incluye la evaluación frente a la las maneras en que funciona la 1ª y 2ª línea de defensa</a:t>
            </a:r>
            <a:r>
              <a:rPr lang="es-CO" sz="1400" dirty="0" smtClean="0">
                <a:latin typeface="+mj-lt"/>
              </a:rPr>
              <a:t>.</a:t>
            </a:r>
          </a:p>
          <a:p>
            <a:pPr algn="just">
              <a:spcBef>
                <a:spcPct val="0"/>
              </a:spcBef>
              <a:buFontTx/>
              <a:buNone/>
            </a:pPr>
            <a:endParaRPr lang="es-CO" altLang="es-CO" sz="1400" dirty="0">
              <a:latin typeface="+mj-lt"/>
            </a:endParaRPr>
          </a:p>
          <a:p>
            <a:pPr algn="just">
              <a:spcBef>
                <a:spcPct val="0"/>
              </a:spcBef>
              <a:buFontTx/>
              <a:buNone/>
            </a:pPr>
            <a:r>
              <a:rPr lang="es-CO" altLang="es-CO" sz="1400" dirty="0">
                <a:latin typeface="+mj-lt"/>
              </a:rPr>
              <a:t>El Instituto para la vigencia 2019, realizó la modificación del instrumento implementando la herramienta </a:t>
            </a:r>
            <a:r>
              <a:rPr lang="es-CO" altLang="es-CO" sz="1400" dirty="0" smtClean="0">
                <a:latin typeface="+mj-lt"/>
              </a:rPr>
              <a:t>utilizando con recurso </a:t>
            </a:r>
            <a:r>
              <a:rPr lang="es-ES" altLang="es-CO" sz="1400" dirty="0" smtClean="0">
                <a:latin typeface="+mj-lt"/>
              </a:rPr>
              <a:t>un formulario por google, en este formulario se desarrollaron preguntas estructuradas para abordar los cinco componentes que se desarrollan a través del Modelo Estándar de Control Interno –MECI los cuales son: Ambiente de Control, Evaluación del Riesgo, Actividades de Control, Información y Comunicación y Actividades de Monitoreo. Para ello se </a:t>
            </a:r>
            <a:r>
              <a:rPr lang="es-CO" altLang="es-CO" sz="1400" dirty="0" smtClean="0">
                <a:latin typeface="+mj-lt"/>
              </a:rPr>
              <a:t>instó </a:t>
            </a:r>
            <a:r>
              <a:rPr lang="es-CO" altLang="es-CO" sz="1400" dirty="0">
                <a:latin typeface="+mj-lt"/>
              </a:rPr>
              <a:t>a que en cada subdirección, UPI, dependencia, administrador de proyecto y área de derecho, se reuniera el responsable con su equipo de trabajo, y diligenciara cada una de las preguntas, lo que permite conocer la percepción actual frente al sistema. </a:t>
            </a:r>
            <a:endParaRPr lang="es-CO" altLang="es-CO" sz="1400" dirty="0" smtClean="0">
              <a:latin typeface="+mj-lt"/>
            </a:endParaRPr>
          </a:p>
          <a:p>
            <a:pPr algn="just">
              <a:spcBef>
                <a:spcPct val="0"/>
              </a:spcBef>
              <a:buFontTx/>
              <a:buNone/>
            </a:pPr>
            <a:r>
              <a:rPr lang="es-CO" altLang="es-CO" sz="1400" dirty="0" smtClean="0">
                <a:latin typeface="+mj-lt"/>
              </a:rPr>
              <a:t>Para finalizar se tuvo en cuenta en el análisis los resultados de la evaluación realizada por Función Pública siendo esto una evaluación más objetiva, está medición se llama FURAG, siendo una evaluación que mide anualmente la gestión y desempeño de las entidades públicas, proporcionando información para la toma de decisiones en materia de gestión.</a:t>
            </a:r>
            <a:endParaRPr lang="es-CO" altLang="es-CO" sz="900" dirty="0">
              <a:latin typeface="+mj-lt"/>
            </a:endParaRPr>
          </a:p>
        </p:txBody>
      </p:sp>
    </p:spTree>
    <p:extLst>
      <p:ext uri="{BB962C8B-B14F-4D97-AF65-F5344CB8AC3E}">
        <p14:creationId xmlns:p14="http://schemas.microsoft.com/office/powerpoint/2010/main" val="1029002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xmlns="" id="{A5960230-F484-4D50-850A-267AFAF64BB7}"/>
              </a:ext>
            </a:extLst>
          </p:cNvPr>
          <p:cNvSpPr>
            <a:spLocks noChangeArrowheads="1"/>
          </p:cNvSpPr>
          <p:nvPr/>
        </p:nvSpPr>
        <p:spPr bwMode="auto">
          <a:xfrm>
            <a:off x="4031613" y="475555"/>
            <a:ext cx="31606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s-ES" altLang="es-CO" sz="2800" dirty="0" smtClean="0">
                <a:latin typeface="Arial Black" panose="020B0A04020102020204" pitchFamily="34" charset="0"/>
              </a:rPr>
              <a:t>INSTRUMENTO</a:t>
            </a:r>
            <a:endParaRPr lang="es-CO" altLang="es-CO" sz="2800" dirty="0">
              <a:latin typeface="Arial Black" panose="020B0A04020102020204" pitchFamily="34" charset="0"/>
            </a:endParaRPr>
          </a:p>
        </p:txBody>
      </p:sp>
      <p:sp>
        <p:nvSpPr>
          <p:cNvPr id="5" name="Rectángulo 2">
            <a:extLst>
              <a:ext uri="{FF2B5EF4-FFF2-40B4-BE49-F238E27FC236}">
                <a16:creationId xmlns:a16="http://schemas.microsoft.com/office/drawing/2014/main" xmlns="" id="{7E96F610-C7FB-41A9-ABA5-2EADF664542F}"/>
              </a:ext>
            </a:extLst>
          </p:cNvPr>
          <p:cNvSpPr>
            <a:spLocks noChangeArrowheads="1"/>
          </p:cNvSpPr>
          <p:nvPr/>
        </p:nvSpPr>
        <p:spPr bwMode="auto">
          <a:xfrm>
            <a:off x="1390917" y="1817264"/>
            <a:ext cx="9092485"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s-CO" sz="1600" dirty="0">
                <a:latin typeface="+mn-lt"/>
              </a:rPr>
              <a:t>Para la vigencia 2019, se estableció como instrumento el desarrollo de un cuestionario de 86 preguntas enfocadas a identificar la percepción que tienen los funcionarios sobre los cinco componentes que se desarrollan a través del Modelo Estándar de Control Interno –MECI los cuales son: Ambiente de Control, Evaluación del Riesgo, Actividades de Control, Información y Comunicación y Actividades de Monitoreo, esto permitirá identificar por medio de una autoevaluación institucional </a:t>
            </a:r>
            <a:r>
              <a:rPr lang="es-CO" sz="1600" dirty="0">
                <a:latin typeface="+mn-lt"/>
              </a:rPr>
              <a:t>la efectividad del enfoque de la prevención y los controles diseñados desde la estructura de las dimensiones de MIPG</a:t>
            </a:r>
            <a:r>
              <a:rPr lang="es-CO" sz="1600" dirty="0" smtClean="0">
                <a:latin typeface="+mn-lt"/>
              </a:rPr>
              <a:t>.</a:t>
            </a:r>
          </a:p>
          <a:p>
            <a:pPr algn="just">
              <a:spcBef>
                <a:spcPct val="0"/>
              </a:spcBef>
              <a:buFontTx/>
              <a:buNone/>
            </a:pPr>
            <a:endParaRPr lang="es-CO" altLang="es-CO" sz="1800" dirty="0">
              <a:latin typeface="Calibri" panose="020F0502020204030204" pitchFamily="34" charset="0"/>
            </a:endParaRPr>
          </a:p>
          <a:p>
            <a:pPr algn="just">
              <a:spcBef>
                <a:spcPct val="0"/>
              </a:spcBef>
              <a:buFontTx/>
              <a:buNone/>
            </a:pPr>
            <a:endParaRPr lang="es-ES" altLang="es-CO" sz="1800" dirty="0">
              <a:latin typeface="Calibri" panose="020F0502020204030204" pitchFamily="34" charset="0"/>
            </a:endParaRPr>
          </a:p>
        </p:txBody>
      </p:sp>
    </p:spTree>
    <p:extLst>
      <p:ext uri="{BB962C8B-B14F-4D97-AF65-F5344CB8AC3E}">
        <p14:creationId xmlns:p14="http://schemas.microsoft.com/office/powerpoint/2010/main" val="250063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xmlns="" id="{A5960230-F484-4D50-850A-267AFAF64BB7}"/>
              </a:ext>
            </a:extLst>
          </p:cNvPr>
          <p:cNvSpPr>
            <a:spLocks noChangeArrowheads="1"/>
          </p:cNvSpPr>
          <p:nvPr/>
        </p:nvSpPr>
        <p:spPr bwMode="auto">
          <a:xfrm>
            <a:off x="4031613" y="475555"/>
            <a:ext cx="31590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s-ES" altLang="es-CO" sz="2800" dirty="0" smtClean="0">
                <a:latin typeface="Arial Black" panose="020B0A04020102020204" pitchFamily="34" charset="0"/>
              </a:rPr>
              <a:t>METODOLOGÍA</a:t>
            </a:r>
            <a:endParaRPr lang="es-CO" altLang="es-CO" sz="2800" dirty="0">
              <a:latin typeface="Arial Black" panose="020B0A04020102020204" pitchFamily="34" charset="0"/>
            </a:endParaRPr>
          </a:p>
        </p:txBody>
      </p:sp>
      <p:sp>
        <p:nvSpPr>
          <p:cNvPr id="6" name="Rectángulo 2">
            <a:extLst>
              <a:ext uri="{FF2B5EF4-FFF2-40B4-BE49-F238E27FC236}">
                <a16:creationId xmlns:a16="http://schemas.microsoft.com/office/drawing/2014/main" xmlns="" id="{CB878782-64E5-4CE5-A4AB-0D79ECA4199A}"/>
              </a:ext>
            </a:extLst>
          </p:cNvPr>
          <p:cNvSpPr>
            <a:spLocks noChangeArrowheads="1"/>
          </p:cNvSpPr>
          <p:nvPr/>
        </p:nvSpPr>
        <p:spPr bwMode="auto">
          <a:xfrm>
            <a:off x="1210603" y="1156834"/>
            <a:ext cx="349004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marL="171450" indent="-171450">
              <a:spcBef>
                <a:spcPct val="0"/>
              </a:spcBef>
            </a:pPr>
            <a:r>
              <a:rPr lang="es-CO" altLang="es-CO" sz="1400" b="1" dirty="0">
                <a:latin typeface="Calibri" panose="020F0502020204030204" pitchFamily="34" charset="0"/>
              </a:rPr>
              <a:t>MUESTRA: </a:t>
            </a:r>
            <a:r>
              <a:rPr lang="es-CO" altLang="es-CO" sz="1400" dirty="0">
                <a:latin typeface="Calibri" panose="020F0502020204030204" pitchFamily="34" charset="0"/>
              </a:rPr>
              <a:t>Se implementa la Encuesta de Sostenibilidad del Sistema de Control Interno de la entidad a personas vinculadas laboralmente a la institución bajo modalidad de Carrera Administrativa, Provisionalidad y Planta Temporal.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148" y="1116272"/>
            <a:ext cx="400050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ángulo 2">
            <a:extLst>
              <a:ext uri="{FF2B5EF4-FFF2-40B4-BE49-F238E27FC236}">
                <a16:creationId xmlns:a16="http://schemas.microsoft.com/office/drawing/2014/main" xmlns="" id="{FF7641B6-313C-42BA-8A42-DE0C7BE96414}"/>
              </a:ext>
            </a:extLst>
          </p:cNvPr>
          <p:cNvSpPr>
            <a:spLocks noChangeArrowheads="1"/>
          </p:cNvSpPr>
          <p:nvPr/>
        </p:nvSpPr>
        <p:spPr bwMode="auto">
          <a:xfrm>
            <a:off x="1210603" y="4003843"/>
            <a:ext cx="28956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marL="171450" indent="-171450" algn="just">
              <a:spcBef>
                <a:spcPct val="0"/>
              </a:spcBef>
            </a:pPr>
            <a:r>
              <a:rPr lang="es-CO" altLang="es-CO" sz="1400" b="1" dirty="0">
                <a:latin typeface="Calibri" panose="020F0502020204030204" pitchFamily="34" charset="0"/>
              </a:rPr>
              <a:t>OPCIONES DE RESPUESTA: </a:t>
            </a:r>
            <a:r>
              <a:rPr lang="es-CO" altLang="es-CO" sz="1400" dirty="0">
                <a:latin typeface="Calibri" panose="020F0502020204030204" pitchFamily="34" charset="0"/>
              </a:rPr>
              <a:t>Se presenta al encuestado </a:t>
            </a:r>
            <a:r>
              <a:rPr lang="es-CO" altLang="es-CO" sz="1400" dirty="0" smtClean="0">
                <a:latin typeface="Calibri" panose="020F0502020204030204" pitchFamily="34" charset="0"/>
              </a:rPr>
              <a:t>4 opciones </a:t>
            </a:r>
            <a:r>
              <a:rPr lang="es-CO" altLang="es-CO" sz="1400" dirty="0">
                <a:latin typeface="Calibri" panose="020F0502020204030204" pitchFamily="34" charset="0"/>
              </a:rPr>
              <a:t>de respuesta en las que se incluye conocimiento y satisfacción frente a lo indagado. </a:t>
            </a:r>
          </a:p>
        </p:txBody>
      </p:sp>
      <p:sp>
        <p:nvSpPr>
          <p:cNvPr id="9" name="Abrir llave 2">
            <a:extLst>
              <a:ext uri="{FF2B5EF4-FFF2-40B4-BE49-F238E27FC236}">
                <a16:creationId xmlns:a16="http://schemas.microsoft.com/office/drawing/2014/main" xmlns="" id="{48819F23-4FAC-44A7-B8CE-A02BA7029A20}"/>
              </a:ext>
            </a:extLst>
          </p:cNvPr>
          <p:cNvSpPr/>
          <p:nvPr/>
        </p:nvSpPr>
        <p:spPr>
          <a:xfrm>
            <a:off x="5167367" y="1441589"/>
            <a:ext cx="218661" cy="77724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CO" dirty="0"/>
          </a:p>
        </p:txBody>
      </p:sp>
      <p:sp>
        <p:nvSpPr>
          <p:cNvPr id="10" name="Abrir llave 6">
            <a:extLst>
              <a:ext uri="{FF2B5EF4-FFF2-40B4-BE49-F238E27FC236}">
                <a16:creationId xmlns:a16="http://schemas.microsoft.com/office/drawing/2014/main" xmlns="" id="{3F983A55-285D-4CE0-9D17-458CB5E33CB1}"/>
              </a:ext>
            </a:extLst>
          </p:cNvPr>
          <p:cNvSpPr/>
          <p:nvPr/>
        </p:nvSpPr>
        <p:spPr>
          <a:xfrm>
            <a:off x="5153787" y="4046106"/>
            <a:ext cx="228600" cy="73866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CO"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7585" y="3818972"/>
            <a:ext cx="5107033" cy="1192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2276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xmlns="" id="{A5960230-F484-4D50-850A-267AFAF64BB7}"/>
              </a:ext>
            </a:extLst>
          </p:cNvPr>
          <p:cNvSpPr>
            <a:spLocks noChangeArrowheads="1"/>
          </p:cNvSpPr>
          <p:nvPr/>
        </p:nvSpPr>
        <p:spPr bwMode="auto">
          <a:xfrm>
            <a:off x="4031613" y="475555"/>
            <a:ext cx="31590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s-ES" altLang="es-CO" sz="2800" dirty="0" smtClean="0">
                <a:latin typeface="Arial Black" panose="020B0A04020102020204" pitchFamily="34" charset="0"/>
              </a:rPr>
              <a:t>METODOLOGÍA</a:t>
            </a:r>
            <a:endParaRPr lang="es-CO" altLang="es-CO" sz="2800" dirty="0">
              <a:latin typeface="Arial Black" panose="020B0A04020102020204" pitchFamily="34" charset="0"/>
            </a:endParaRPr>
          </a:p>
        </p:txBody>
      </p:sp>
      <p:graphicFrame>
        <p:nvGraphicFramePr>
          <p:cNvPr id="2" name="1 Tabla"/>
          <p:cNvGraphicFramePr>
            <a:graphicFrameLocks noGrp="1"/>
          </p:cNvGraphicFramePr>
          <p:nvPr>
            <p:extLst>
              <p:ext uri="{D42A27DB-BD31-4B8C-83A1-F6EECF244321}">
                <p14:modId xmlns:p14="http://schemas.microsoft.com/office/powerpoint/2010/main" val="2513944570"/>
              </p:ext>
            </p:extLst>
          </p:nvPr>
        </p:nvGraphicFramePr>
        <p:xfrm>
          <a:off x="947670" y="1580638"/>
          <a:ext cx="2606898" cy="824787"/>
        </p:xfrm>
        <a:graphic>
          <a:graphicData uri="http://schemas.openxmlformats.org/drawingml/2006/table">
            <a:tbl>
              <a:tblPr firstRow="1" bandRow="1">
                <a:tableStyleId>{5C22544A-7EE6-4342-B048-85BDC9FD1C3A}</a:tableStyleId>
              </a:tblPr>
              <a:tblGrid>
                <a:gridCol w="868966"/>
                <a:gridCol w="868966"/>
                <a:gridCol w="868966"/>
              </a:tblGrid>
              <a:tr h="200025">
                <a:tc gridSpan="3">
                  <a:txBody>
                    <a:bodyPr/>
                    <a:lstStyle/>
                    <a:p>
                      <a:pPr algn="ctr" rtl="0" fontAlgn="ctr"/>
                      <a:r>
                        <a:rPr lang="es-CO" sz="1100" u="none" strike="noStrike">
                          <a:effectLst/>
                        </a:rPr>
                        <a:t>MUESTRAS</a:t>
                      </a:r>
                      <a:endParaRPr lang="es-CO" sz="1100" b="1" i="0" u="none" strike="noStrike">
                        <a:solidFill>
                          <a:srgbClr val="000000"/>
                        </a:solidFill>
                        <a:effectLst/>
                        <a:latin typeface="Calibri"/>
                      </a:endParaRPr>
                    </a:p>
                  </a:txBody>
                  <a:tcPr marL="9525" marR="9525" marT="9525" marB="0" anchor="ctr"/>
                </a:tc>
                <a:tc hMerge="1">
                  <a:txBody>
                    <a:bodyPr/>
                    <a:lstStyle/>
                    <a:p>
                      <a:endParaRPr lang="es-CO"/>
                    </a:p>
                  </a:txBody>
                  <a:tcPr/>
                </a:tc>
                <a:tc hMerge="1">
                  <a:txBody>
                    <a:bodyPr/>
                    <a:lstStyle/>
                    <a:p>
                      <a:endParaRPr lang="es-CO"/>
                    </a:p>
                  </a:txBody>
                  <a:tcPr/>
                </a:tc>
              </a:tr>
              <a:tr h="279957">
                <a:tc>
                  <a:txBody>
                    <a:bodyPr/>
                    <a:lstStyle/>
                    <a:p>
                      <a:pPr algn="ctr" rtl="0" fontAlgn="ctr"/>
                      <a:r>
                        <a:rPr lang="es-CO" sz="1100" u="none" strike="noStrike">
                          <a:effectLst/>
                        </a:rPr>
                        <a:t>2017</a:t>
                      </a:r>
                      <a:endParaRPr lang="es-CO" sz="1100" b="0" i="0" u="none" strike="noStrike">
                        <a:solidFill>
                          <a:srgbClr val="000000"/>
                        </a:solidFill>
                        <a:effectLst/>
                        <a:latin typeface="Arial"/>
                      </a:endParaRPr>
                    </a:p>
                  </a:txBody>
                  <a:tcPr marL="9525" marR="9525" marT="9525" marB="0" anchor="ctr"/>
                </a:tc>
                <a:tc>
                  <a:txBody>
                    <a:bodyPr/>
                    <a:lstStyle/>
                    <a:p>
                      <a:pPr algn="ctr" rtl="0" fontAlgn="ctr"/>
                      <a:r>
                        <a:rPr lang="es-CO" sz="1100" u="none" strike="noStrike">
                          <a:effectLst/>
                        </a:rPr>
                        <a:t>2018</a:t>
                      </a:r>
                      <a:endParaRPr lang="es-CO" sz="1100" b="0" i="0" u="none" strike="noStrike">
                        <a:solidFill>
                          <a:srgbClr val="000000"/>
                        </a:solidFill>
                        <a:effectLst/>
                        <a:latin typeface="Arial"/>
                      </a:endParaRPr>
                    </a:p>
                  </a:txBody>
                  <a:tcPr marL="9525" marR="9525" marT="9525" marB="0" anchor="ctr"/>
                </a:tc>
                <a:tc>
                  <a:txBody>
                    <a:bodyPr/>
                    <a:lstStyle/>
                    <a:p>
                      <a:pPr algn="ctr" rtl="0" fontAlgn="ctr"/>
                      <a:r>
                        <a:rPr lang="es-CO" sz="1100" u="none" strike="noStrike">
                          <a:effectLst/>
                        </a:rPr>
                        <a:t>2019</a:t>
                      </a:r>
                      <a:endParaRPr lang="es-CO" sz="1100" b="0" i="0" u="none" strike="noStrike">
                        <a:solidFill>
                          <a:srgbClr val="000000"/>
                        </a:solidFill>
                        <a:effectLst/>
                        <a:latin typeface="Arial"/>
                      </a:endParaRPr>
                    </a:p>
                  </a:txBody>
                  <a:tcPr marL="9525" marR="9525" marT="9525" marB="0" anchor="ctr"/>
                </a:tc>
              </a:tr>
              <a:tr h="0">
                <a:tc>
                  <a:txBody>
                    <a:bodyPr/>
                    <a:lstStyle/>
                    <a:p>
                      <a:pPr algn="ctr" rtl="0" fontAlgn="ctr"/>
                      <a:r>
                        <a:rPr lang="es-CO" sz="1100" u="none" strike="noStrike">
                          <a:effectLst/>
                        </a:rPr>
                        <a:t>111 PERSONAS</a:t>
                      </a:r>
                      <a:endParaRPr lang="es-CO" sz="1100" b="0" i="0" u="none" strike="noStrike">
                        <a:solidFill>
                          <a:srgbClr val="000000"/>
                        </a:solidFill>
                        <a:effectLst/>
                        <a:latin typeface="Arial"/>
                      </a:endParaRPr>
                    </a:p>
                  </a:txBody>
                  <a:tcPr marL="9525" marR="9525" marT="9525" marB="0" anchor="ctr"/>
                </a:tc>
                <a:tc>
                  <a:txBody>
                    <a:bodyPr/>
                    <a:lstStyle/>
                    <a:p>
                      <a:pPr algn="ctr" rtl="0" fontAlgn="ctr"/>
                      <a:r>
                        <a:rPr lang="es-CO" sz="1100" u="none" strike="noStrike" dirty="0">
                          <a:effectLst/>
                        </a:rPr>
                        <a:t>112 PERSONAS</a:t>
                      </a:r>
                      <a:endParaRPr lang="es-CO" sz="1100" b="0" i="0" u="none" strike="noStrike" dirty="0">
                        <a:solidFill>
                          <a:srgbClr val="000000"/>
                        </a:solidFill>
                        <a:effectLst/>
                        <a:latin typeface="Arial"/>
                      </a:endParaRPr>
                    </a:p>
                  </a:txBody>
                  <a:tcPr marL="9525" marR="9525" marT="9525" marB="0" anchor="ctr"/>
                </a:tc>
                <a:tc>
                  <a:txBody>
                    <a:bodyPr/>
                    <a:lstStyle/>
                    <a:p>
                      <a:pPr algn="ctr" rtl="0" fontAlgn="ctr"/>
                      <a:r>
                        <a:rPr lang="es-CO" sz="1100" u="none" strike="noStrike" dirty="0">
                          <a:effectLst/>
                        </a:rPr>
                        <a:t>150</a:t>
                      </a:r>
                      <a:br>
                        <a:rPr lang="es-CO" sz="1100" u="none" strike="noStrike" dirty="0">
                          <a:effectLst/>
                        </a:rPr>
                      </a:br>
                      <a:r>
                        <a:rPr lang="es-CO" sz="1100" u="none" strike="noStrike" dirty="0">
                          <a:effectLst/>
                        </a:rPr>
                        <a:t>PERSONAS</a:t>
                      </a:r>
                      <a:endParaRPr lang="es-CO" sz="1100" b="0" i="0" u="none" strike="noStrike" dirty="0">
                        <a:solidFill>
                          <a:srgbClr val="000000"/>
                        </a:solidFill>
                        <a:effectLst/>
                        <a:latin typeface="Arial"/>
                      </a:endParaRPr>
                    </a:p>
                  </a:txBody>
                  <a:tcPr marL="9525" marR="9525" marT="9525" marB="0" anchor="ctr"/>
                </a:tc>
              </a:tr>
            </a:tbl>
          </a:graphicData>
        </a:graphic>
      </p:graphicFrame>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148" y="2350955"/>
            <a:ext cx="4000500" cy="260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5392206" y="1206709"/>
            <a:ext cx="4936649" cy="923330"/>
          </a:xfrm>
          <a:prstGeom prst="rect">
            <a:avLst/>
          </a:prstGeom>
          <a:noFill/>
        </p:spPr>
        <p:txBody>
          <a:bodyPr wrap="square" rtlCol="0">
            <a:spAutoFit/>
          </a:bodyPr>
          <a:lstStyle/>
          <a:p>
            <a:r>
              <a:rPr lang="es-CO" dirty="0" smtClean="0"/>
              <a:t>Estos fueron los cargos que respondieron la encuesta del SCI, el que más predominó fue el profesional universitario.</a:t>
            </a:r>
            <a:endParaRPr lang="es-CO" dirty="0"/>
          </a:p>
        </p:txBody>
      </p:sp>
    </p:spTree>
    <p:extLst>
      <p:ext uri="{BB962C8B-B14F-4D97-AF65-F5344CB8AC3E}">
        <p14:creationId xmlns:p14="http://schemas.microsoft.com/office/powerpoint/2010/main" val="4256481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096574" y="412916"/>
            <a:ext cx="95800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800" dirty="0">
                <a:latin typeface="Arial Black" panose="020B0A04020102020204" pitchFamily="34" charset="0"/>
              </a:rPr>
              <a:t>ANÁLISIS DE RESULTADOS POR MÓDULO </a:t>
            </a:r>
            <a:r>
              <a:rPr lang="es-CO" altLang="es-CO" sz="2800" dirty="0" smtClean="0">
                <a:latin typeface="Arial Black" panose="020B0A04020102020204" pitchFamily="34" charset="0"/>
              </a:rPr>
              <a:t>2019</a:t>
            </a:r>
            <a:endParaRPr lang="es-CO" altLang="es-CO" sz="2800" dirty="0">
              <a:latin typeface="Arial Black" panose="020B0A040201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465" y="1249251"/>
            <a:ext cx="8608433" cy="4624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70824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966848" y="152098"/>
            <a:ext cx="95800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400" dirty="0">
                <a:latin typeface="Arial Black" panose="020B0A04020102020204" pitchFamily="34" charset="0"/>
              </a:rPr>
              <a:t>ANÁLISIS DE RESULTADOS POR MÓDULO </a:t>
            </a:r>
            <a:r>
              <a:rPr lang="es-CO" altLang="es-CO" sz="2400" dirty="0" smtClean="0">
                <a:latin typeface="Arial Black" panose="020B0A04020102020204" pitchFamily="34" charset="0"/>
              </a:rPr>
              <a:t>2019</a:t>
            </a:r>
            <a:endParaRPr lang="es-CO" altLang="es-CO" sz="2400" dirty="0">
              <a:latin typeface="Arial Black" panose="020B0A04020102020204" pitchFamily="34" charset="0"/>
            </a:endParaRPr>
          </a:p>
        </p:txBody>
      </p:sp>
      <p:sp>
        <p:nvSpPr>
          <p:cNvPr id="6" name="5 CuadroTexto"/>
          <p:cNvSpPr txBox="1"/>
          <p:nvPr/>
        </p:nvSpPr>
        <p:spPr>
          <a:xfrm>
            <a:off x="870053" y="852656"/>
            <a:ext cx="9676808" cy="338554"/>
          </a:xfrm>
          <a:prstGeom prst="rect">
            <a:avLst/>
          </a:prstGeom>
          <a:noFill/>
        </p:spPr>
        <p:txBody>
          <a:bodyPr wrap="square" rtlCol="0">
            <a:spAutoFit/>
          </a:bodyPr>
          <a:lstStyle/>
          <a:p>
            <a:r>
              <a:rPr lang="es-CO" sz="1600" b="1" dirty="0" smtClean="0"/>
              <a:t>COMPONENTES DEL MODELO  ESTÁNDAR DE CONTROL INTERNO</a:t>
            </a:r>
            <a:endParaRPr lang="es-CO" sz="1600" b="1" dirty="0"/>
          </a:p>
        </p:txBody>
      </p:sp>
      <p:sp>
        <p:nvSpPr>
          <p:cNvPr id="7" name="6 CuadroTexto"/>
          <p:cNvSpPr txBox="1"/>
          <p:nvPr/>
        </p:nvSpPr>
        <p:spPr>
          <a:xfrm>
            <a:off x="154546" y="1434057"/>
            <a:ext cx="11887200" cy="4524315"/>
          </a:xfrm>
          <a:prstGeom prst="rect">
            <a:avLst/>
          </a:prstGeom>
          <a:noFill/>
        </p:spPr>
        <p:txBody>
          <a:bodyPr wrap="square" rtlCol="0">
            <a:spAutoFit/>
          </a:bodyPr>
          <a:lstStyle/>
          <a:p>
            <a:pPr algn="just"/>
            <a:r>
              <a:rPr lang="es-CO" sz="1200" dirty="0">
                <a:cs typeface="Arial" panose="020B0604020202020204" pitchFamily="34" charset="0"/>
              </a:rPr>
              <a:t>A partir del año 2015 se plantea un compromiso por parte de Función Pública en el Plan Nacional de Desarrollo (Ley 1753 de 2015, artículo 133), para integrar el Sistema de Desarrollo Administrativo definido en la Ley 489 de 1998 y el Sistema de Gestión de la Calidad establecido en la Ley 872 de 2003, en alineación con el Sistema de Control de Interno, por lo que con la expedición del Decreto 1499 de 2017 “Por medio del cual se modifica el Decreto 1083 de 2015, Decreto Único Reglamentario del Sector Función Pública, en lo relacionado con el sistema de Gestión establecido en el artículo 133 de la</a:t>
            </a:r>
          </a:p>
          <a:p>
            <a:pPr algn="just"/>
            <a:r>
              <a:rPr lang="es-CO" sz="1200" dirty="0">
                <a:cs typeface="Arial" panose="020B0604020202020204" pitchFamily="34" charset="0"/>
              </a:rPr>
              <a:t>Ley 1753 de 2015”, deroga el Capítulo 6 del Título 21 del Decreto 1083 de 2015, en el siguiente sentido: ARTÍCULO 2.2.23.2 ACTUALIZACIÓN DEL MODELO ESTÁNDAR DE CONTROL INTERNO. La actualización del Modelo Estándar de Control Interno para el Estado Colombiano - MECI, se efectuará a través del Manual Operativo del Modelo Integrado de Planeación y Gestión - MIPG, el cual será de obligatorio cumplimiento y aplicación para</a:t>
            </a:r>
          </a:p>
          <a:p>
            <a:pPr algn="just"/>
            <a:r>
              <a:rPr lang="es-CO" sz="1200" dirty="0">
                <a:cs typeface="Arial" panose="020B0604020202020204" pitchFamily="34" charset="0"/>
              </a:rPr>
              <a:t>las entidades y organismos a que hace referencia el artículo 5° de la Ley 87 de 1993.”</a:t>
            </a:r>
          </a:p>
          <a:p>
            <a:pPr algn="just"/>
            <a:r>
              <a:rPr lang="es-CO" sz="1200" dirty="0">
                <a:cs typeface="Arial" panose="020B0604020202020204" pitchFamily="34" charset="0"/>
              </a:rPr>
              <a:t>Teniendo en cuenta que el Sistema de Control Interno y la articulación que de esta reglamentación, actualiza la estructura del MECI y lo articula con el MIPG, convirtiéndolo en la dimensión 7 de dicho modelo, por lo cual la nueva estructura se fundamenta en cinco componentes, así:</a:t>
            </a:r>
          </a:p>
          <a:p>
            <a:pPr algn="just"/>
            <a:r>
              <a:rPr lang="es-CO" sz="1200" dirty="0">
                <a:cs typeface="Arial" panose="020B0604020202020204" pitchFamily="34" charset="0"/>
              </a:rPr>
              <a:t></a:t>
            </a:r>
            <a:r>
              <a:rPr lang="es-CO" sz="1200" b="1" i="1" dirty="0">
                <a:cs typeface="Arial" panose="020B0604020202020204" pitchFamily="34" charset="0"/>
              </a:rPr>
              <a:t> Ambiente de Control: </a:t>
            </a:r>
            <a:r>
              <a:rPr lang="es-CO" sz="1200" dirty="0">
                <a:cs typeface="Arial" panose="020B0604020202020204" pitchFamily="34" charset="0"/>
              </a:rPr>
              <a:t>tiene como propósito asegurar un ambiente de control que le permita a la entidad disponer de las condiciones mínimas para el ejercicio del control interno. Requiere del compromiso, el liderazgo y los lineamientos de la alta dirección y del Comité Institucional de Coordinación de Control Interno.</a:t>
            </a:r>
          </a:p>
          <a:p>
            <a:pPr algn="just"/>
            <a:r>
              <a:rPr lang="es-CO" sz="1200" dirty="0">
                <a:cs typeface="Arial" panose="020B0604020202020204" pitchFamily="34" charset="0"/>
              </a:rPr>
              <a:t> </a:t>
            </a:r>
            <a:r>
              <a:rPr lang="es-CO" sz="1200" b="1" i="1" dirty="0">
                <a:cs typeface="Arial" panose="020B0604020202020204" pitchFamily="34" charset="0"/>
              </a:rPr>
              <a:t>Evaluación del riesgo: </a:t>
            </a:r>
            <a:r>
              <a:rPr lang="es-CO" sz="1200" dirty="0">
                <a:cs typeface="Arial" panose="020B0604020202020204" pitchFamily="34" charset="0"/>
              </a:rPr>
              <a:t>tiene como propósito identificar, evaluar y gestionar eventos potenciales, tanto internos como externos, que puedan afectar el logro de los objetivos institucionales.</a:t>
            </a:r>
          </a:p>
          <a:p>
            <a:pPr algn="just"/>
            <a:r>
              <a:rPr lang="es-CO" sz="1200" dirty="0">
                <a:cs typeface="Arial" panose="020B0604020202020204" pitchFamily="34" charset="0"/>
              </a:rPr>
              <a:t> </a:t>
            </a:r>
            <a:r>
              <a:rPr lang="es-CO" sz="1200" b="1" i="1" dirty="0">
                <a:cs typeface="Arial" panose="020B0604020202020204" pitchFamily="34" charset="0"/>
              </a:rPr>
              <a:t>Actividades de control: </a:t>
            </a:r>
            <a:r>
              <a:rPr lang="es-CO" sz="1200" dirty="0">
                <a:cs typeface="Arial" panose="020B0604020202020204" pitchFamily="34" charset="0"/>
              </a:rPr>
              <a:t>tiene como propósito es permitir el control de los riesgos identificados y como mecanismo para apalancar el logro de los objetivos y forma parte integral de los procesos.</a:t>
            </a:r>
          </a:p>
          <a:p>
            <a:pPr algn="just"/>
            <a:r>
              <a:rPr lang="es-CO" sz="1200" dirty="0">
                <a:cs typeface="Arial" panose="020B0604020202020204" pitchFamily="34" charset="0"/>
              </a:rPr>
              <a:t> </a:t>
            </a:r>
            <a:r>
              <a:rPr lang="es-CO" sz="1200" b="1" i="1" dirty="0">
                <a:cs typeface="Arial" panose="020B0604020202020204" pitchFamily="34" charset="0"/>
              </a:rPr>
              <a:t>Información y comunicación: </a:t>
            </a:r>
            <a:r>
              <a:rPr lang="es-CO" sz="1200" dirty="0">
                <a:cs typeface="Arial" panose="020B0604020202020204" pitchFamily="34" charset="0"/>
              </a:rPr>
              <a:t>Tiene como propósito utilizar la información de manera adecuada y comunicarla por los medios y en los tiempos oportunos. Para su desarrollo se deben diseñar políticas, directrices y mecanismos de consecución, captura, procesamiento y generación de datos dentro y en el entorno de cada entidad, que satisfagan la necesidad de divulgar los resultados, de mostrar mejoras en la gestión administrativa y procurar que la información y la comunicación de la entidad y de cada proceso sea adecuada a las necesidades específicas de los grupos de valor y grupos de interés.</a:t>
            </a:r>
          </a:p>
          <a:p>
            <a:pPr algn="just"/>
            <a:r>
              <a:rPr lang="es-CO" sz="1200" dirty="0">
                <a:cs typeface="Arial" panose="020B0604020202020204" pitchFamily="34" charset="0"/>
              </a:rPr>
              <a:t> </a:t>
            </a:r>
            <a:r>
              <a:rPr lang="es-CO" sz="1200" b="1" i="1" dirty="0">
                <a:cs typeface="Arial" panose="020B0604020202020204" pitchFamily="34" charset="0"/>
              </a:rPr>
              <a:t>Actividades de monitoreo</a:t>
            </a:r>
            <a:r>
              <a:rPr lang="es-CO" sz="1200" dirty="0">
                <a:cs typeface="Arial" panose="020B0604020202020204" pitchFamily="34" charset="0"/>
              </a:rPr>
              <a:t>: tiene como propósito desarrollar las actividades de supervisión continua (controles permanentes) en el día a día de las actividades, así como evaluaciones periódicas (autoevaluación, auditorías) que permiten valorar: (i) la efectividad del control interno de la entidad pública; (ii) la eficiencia, eficacia y efectividad de los procesos; (iii) el nivel de ejecución de los planes, programas y proyectos; (iv) los resultados de la gestión, con el propósito de detectar desviaciones, establecer tendencias, y generar recomendaciones para orientar las acciones de mejoramiento de la entidad pública.</a:t>
            </a:r>
          </a:p>
        </p:txBody>
      </p:sp>
    </p:spTree>
    <p:extLst>
      <p:ext uri="{BB962C8B-B14F-4D97-AF65-F5344CB8AC3E}">
        <p14:creationId xmlns:p14="http://schemas.microsoft.com/office/powerpoint/2010/main" val="1769112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1">
            <a:extLst>
              <a:ext uri="{FF2B5EF4-FFF2-40B4-BE49-F238E27FC236}">
                <a16:creationId xmlns:a16="http://schemas.microsoft.com/office/drawing/2014/main" xmlns="" id="{69EBC20D-5FE1-4214-9055-74A437F9BA4C}"/>
              </a:ext>
            </a:extLst>
          </p:cNvPr>
          <p:cNvSpPr>
            <a:spLocks noChangeArrowheads="1"/>
          </p:cNvSpPr>
          <p:nvPr/>
        </p:nvSpPr>
        <p:spPr bwMode="auto">
          <a:xfrm>
            <a:off x="1096574" y="412916"/>
            <a:ext cx="95800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s-CO" altLang="es-CO" sz="2800" dirty="0">
                <a:latin typeface="Arial Black" panose="020B0A04020102020204" pitchFamily="34" charset="0"/>
              </a:rPr>
              <a:t>ANÁLISIS DE RESULTADOS POR MÓDULO </a:t>
            </a:r>
            <a:r>
              <a:rPr lang="es-CO" altLang="es-CO" sz="2800" dirty="0" smtClean="0">
                <a:latin typeface="Arial Black" panose="020B0A04020102020204" pitchFamily="34" charset="0"/>
              </a:rPr>
              <a:t>2019</a:t>
            </a:r>
            <a:endParaRPr lang="es-CO" altLang="es-CO" sz="2800" dirty="0">
              <a:latin typeface="Arial Black" panose="020B0A04020102020204" pitchFamily="34" charset="0"/>
            </a:endParaRPr>
          </a:p>
        </p:txBody>
      </p:sp>
      <p:sp>
        <p:nvSpPr>
          <p:cNvPr id="2" name="1 CuadroTexto"/>
          <p:cNvSpPr txBox="1"/>
          <p:nvPr/>
        </p:nvSpPr>
        <p:spPr>
          <a:xfrm>
            <a:off x="1012861" y="1184856"/>
            <a:ext cx="9747437" cy="584775"/>
          </a:xfrm>
          <a:prstGeom prst="rect">
            <a:avLst/>
          </a:prstGeom>
          <a:noFill/>
        </p:spPr>
        <p:txBody>
          <a:bodyPr wrap="square" rtlCol="0">
            <a:spAutoFit/>
          </a:bodyPr>
          <a:lstStyle/>
          <a:p>
            <a:r>
              <a:rPr lang="es-CO" sz="1600" dirty="0" smtClean="0"/>
              <a:t>Partiendo de lo anterior se presentan los resultados de manera general como perciben los funcionarios cada componente durante la vigencia 2019.</a:t>
            </a:r>
            <a:endParaRPr lang="es-CO"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811" y="2511291"/>
            <a:ext cx="4392775" cy="2459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6580" y="2332485"/>
            <a:ext cx="5602287" cy="317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2163651" y="5092296"/>
            <a:ext cx="2395470" cy="1200329"/>
          </a:xfrm>
          <a:prstGeom prst="rect">
            <a:avLst/>
          </a:prstGeom>
          <a:noFill/>
        </p:spPr>
        <p:txBody>
          <a:bodyPr wrap="square" rtlCol="0">
            <a:spAutoFit/>
          </a:bodyPr>
          <a:lstStyle/>
          <a:p>
            <a:r>
              <a:rPr lang="es-CO" dirty="0" err="1" smtClean="0">
                <a:solidFill>
                  <a:srgbClr val="FF0000"/>
                </a:solidFill>
              </a:rPr>
              <a:t>Zuly</a:t>
            </a:r>
            <a:r>
              <a:rPr lang="es-CO" dirty="0" smtClean="0">
                <a:solidFill>
                  <a:srgbClr val="FF0000"/>
                </a:solidFill>
              </a:rPr>
              <a:t> lo único que no me cuadra es el porcentaje con el gráfico</a:t>
            </a:r>
            <a:endParaRPr lang="es-CO" dirty="0">
              <a:solidFill>
                <a:srgbClr val="FF0000"/>
              </a:solidFill>
            </a:endParaRPr>
          </a:p>
        </p:txBody>
      </p:sp>
    </p:spTree>
    <p:extLst>
      <p:ext uri="{BB962C8B-B14F-4D97-AF65-F5344CB8AC3E}">
        <p14:creationId xmlns:p14="http://schemas.microsoft.com/office/powerpoint/2010/main" val="4077819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cion_fondo_blanco">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4279</TotalTime>
  <Words>4808</Words>
  <Application>Microsoft Office PowerPoint</Application>
  <PresentationFormat>Personalizado</PresentationFormat>
  <Paragraphs>240</Paragraphs>
  <Slides>26</Slides>
  <Notes>2</Notes>
  <HiddenSlides>2</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Presentacion_fondo_blanco</vt:lpstr>
      <vt:lpstr>Presentación de PowerPoint</vt:lpstr>
      <vt:lpstr>RESULTADOS ENCUESTA DE SOSTENIBILIDAD DEL SCI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Kattia Jeaneth Pinzon Franco</dc:creator>
  <cp:lastModifiedBy>sulma esperanza avendaño muñoz</cp:lastModifiedBy>
  <cp:revision>305</cp:revision>
  <dcterms:created xsi:type="dcterms:W3CDTF">2019-01-09T20:17:15Z</dcterms:created>
  <dcterms:modified xsi:type="dcterms:W3CDTF">2020-07-02T21:53:23Z</dcterms:modified>
</cp:coreProperties>
</file>